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p:restoredTop sz="94792"/>
  </p:normalViewPr>
  <p:slideViewPr>
    <p:cSldViewPr snapToGrid="0" snapToObjects="1">
      <p:cViewPr varScale="1">
        <p:scale>
          <a:sx n="23" d="100"/>
          <a:sy n="23" d="100"/>
        </p:scale>
        <p:origin x="-90" y="-348"/>
      </p:cViewPr>
      <p:guideLst>
        <p:guide orient="horz" pos="4320"/>
        <p:guide pos="7679"/>
      </p:guideLst>
    </p:cSldViewPr>
  </p:slideViewPr>
  <p:outlineViewPr>
    <p:cViewPr>
      <p:scale>
        <a:sx n="33" d="100"/>
        <a:sy n="33" d="100"/>
      </p:scale>
      <p:origin x="0" y="-1154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pPr/>
              <a:t>07.09.2021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pPr/>
              <a:t>07.09.2021</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pPr/>
              <a:t>‹#›</a:t>
            </a:fld>
            <a:endParaRPr lang="tr-TR"/>
          </a:p>
        </p:txBody>
      </p:sp>
    </p:spTree>
    <p:extLst>
      <p:ext uri="{BB962C8B-B14F-4D97-AF65-F5344CB8AC3E}">
        <p14:creationId xmlns:p14="http://schemas.microsoft.com/office/powerpoint/2010/main" xmlns=""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Alt Başlık">
            <a:extLst>
              <a:ext uri="{FF2B5EF4-FFF2-40B4-BE49-F238E27FC236}">
                <a16:creationId xmlns:a16="http://schemas.microsoft.com/office/drawing/2014/main" xmlns="" id="{34879695-6930-C544-948B-89FEA8A96C07}"/>
              </a:ext>
            </a:extLst>
          </p:cNvPr>
          <p:cNvSpPr>
            <a:spLocks noGrp="1"/>
          </p:cNvSpPr>
          <p:nvPr>
            <p:ph type="subTitle" idx="1"/>
          </p:nvPr>
        </p:nvSpPr>
        <p:spPr>
          <a:xfrm>
            <a:off x="8261561" y="6894746"/>
            <a:ext cx="14531896" cy="2716619"/>
          </a:xfrm>
        </p:spPr>
        <p:txBody>
          <a:bodyPr>
            <a:noAutofit/>
          </a:bodyPr>
          <a:lstStyle/>
          <a:p>
            <a:r>
              <a:rPr lang="tr-TR" sz="6000" b="1" dirty="0">
                <a:cs typeface="Times New Roman" panose="02020603050405020304" pitchFamily="18" charset="0"/>
              </a:rPr>
              <a:t>PSİKOEĞİTİM ÇALIŞMASI</a:t>
            </a:r>
          </a:p>
          <a:p>
            <a:r>
              <a:rPr lang="tr-TR" sz="6000" b="1" dirty="0">
                <a:cs typeface="Times New Roman" panose="02020603050405020304" pitchFamily="18" charset="0"/>
              </a:rPr>
              <a:t>AİLE BİLGİLENDİRME OTURUMU</a:t>
            </a:r>
          </a:p>
          <a:p>
            <a:endParaRPr lang="tr-TR" sz="6000" b="1" dirty="0">
              <a:cs typeface="Times New Roman" panose="02020603050405020304" pitchFamily="18" charset="0"/>
            </a:endParaRPr>
          </a:p>
        </p:txBody>
      </p:sp>
      <p:sp>
        <p:nvSpPr>
          <p:cNvPr id="6" name="TextBox 5">
            <a:extLst>
              <a:ext uri="{FF2B5EF4-FFF2-40B4-BE49-F238E27FC236}">
                <a16:creationId xmlns:a16="http://schemas.microsoft.com/office/drawing/2014/main" xmlns="" id="{C74553C6-89BA-0244-9734-8598D8941960}"/>
              </a:ext>
            </a:extLst>
          </p:cNvPr>
          <p:cNvSpPr txBox="1"/>
          <p:nvPr/>
        </p:nvSpPr>
        <p:spPr>
          <a:xfrm>
            <a:off x="8992688" y="3525947"/>
            <a:ext cx="13069643" cy="2831544"/>
          </a:xfrm>
          <a:prstGeom prst="rect">
            <a:avLst/>
          </a:prstGeom>
          <a:noFill/>
        </p:spPr>
        <p:txBody>
          <a:bodyPr wrap="square" rtlCol="0">
            <a:spAutoFit/>
          </a:bodyPr>
          <a:lstStyle/>
          <a:p>
            <a:pPr algn="ctr"/>
            <a:r>
              <a:rPr lang="tr-TR" sz="10600" b="1" dirty="0">
                <a:cs typeface="Times New Roman" panose="02020603050405020304" pitchFamily="18" charset="0"/>
              </a:rPr>
              <a:t>PSİKOSOSYAL DESTEK</a:t>
            </a:r>
            <a:r>
              <a:rPr lang="tr-TR" sz="7200" b="1" dirty="0">
                <a:cs typeface="Times New Roman" panose="02020603050405020304" pitchFamily="18" charset="0"/>
              </a:rPr>
              <a:t/>
            </a:r>
            <a:br>
              <a:rPr lang="tr-TR" sz="7200" b="1" dirty="0">
                <a:cs typeface="Times New Roman" panose="02020603050405020304" pitchFamily="18" charset="0"/>
              </a:rPr>
            </a:br>
            <a:r>
              <a:rPr lang="tr-TR" sz="7200" b="1" dirty="0">
                <a:cs typeface="Times New Roman" panose="02020603050405020304" pitchFamily="18" charset="0"/>
              </a:rPr>
              <a:t>(Salgın Hastalık)</a:t>
            </a:r>
            <a:endParaRPr lang="tr-TR" sz="7200" dirty="0"/>
          </a:p>
        </p:txBody>
      </p:sp>
    </p:spTree>
    <p:extLst>
      <p:ext uri="{BB962C8B-B14F-4D97-AF65-F5344CB8AC3E}">
        <p14:creationId xmlns:p14="http://schemas.microsoft.com/office/powerpoint/2010/main" xmlns="" val="2245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32424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itchFamily="18" charset="0"/>
              </a:rPr>
              <a:t>Kaybolan güvenlik ve güvende hissetme eksikliği (örneğin, barınma ve gıda güvensizliği, artan şiddet ve çevrimiçi zararlara maruz kalma, fiziksel hastalık tehdidi ve gelecek için belirsizlik)</a:t>
            </a:r>
          </a:p>
          <a:p>
            <a:pPr marL="342900" lvl="1" indent="-342900">
              <a:lnSpc>
                <a:spcPct val="150000"/>
              </a:lnSpc>
              <a:buClr>
                <a:srgbClr val="FF0000"/>
              </a:buClr>
              <a:buFont typeface="Symbol" panose="05050102010706020507" pitchFamily="18" charset="2"/>
              <a:buChar char=""/>
            </a:pPr>
            <a:r>
              <a:rPr lang="tr-TR" sz="5400" dirty="0">
                <a:cs typeface="Times New Roman" pitchFamily="18" charset="0"/>
              </a:rPr>
              <a:t>Salgın hastalığa bağlı yaşanan kayıplar (bir yakının ölümü, iş kaybı…) ve kayıp sonrası ritüellerin (cenaze defin işlemleri, taziye, sosyal destek) farklılık göstermesi yas sürecini etkilemektedir.</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Tree>
    <p:extLst>
      <p:ext uri="{BB962C8B-B14F-4D97-AF65-F5344CB8AC3E}">
        <p14:creationId xmlns:p14="http://schemas.microsoft.com/office/powerpoint/2010/main" xmlns="" val="268859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7188620" y="4183595"/>
            <a:ext cx="16196673" cy="4154984"/>
          </a:xfrm>
          <a:prstGeom prst="rect">
            <a:avLst/>
          </a:prstGeom>
          <a:noFill/>
        </p:spPr>
        <p:txBody>
          <a:bodyPr wrap="square" rtlCol="0">
            <a:spAutoFit/>
          </a:bodyPr>
          <a:lstStyle/>
          <a:p>
            <a:r>
              <a:rPr lang="tr-TR" altLang="tr-TR" sz="6600" b="1" dirty="0">
                <a:cs typeface="Times New Roman" panose="02020603050405020304" pitchFamily="18" charset="0"/>
              </a:rPr>
              <a:t>Çocuğunuza yardımcı olmadan </a:t>
            </a:r>
          </a:p>
          <a:p>
            <a:r>
              <a:rPr lang="tr-TR" altLang="tr-TR" sz="6600" b="1" dirty="0">
                <a:cs typeface="Times New Roman" panose="02020603050405020304" pitchFamily="18" charset="0"/>
              </a:rPr>
              <a:t>önce unutmayın; sizler de bu süreçte</a:t>
            </a:r>
          </a:p>
          <a:p>
            <a:r>
              <a:rPr lang="tr-TR" altLang="tr-TR" sz="6600" b="1" dirty="0">
                <a:cs typeface="Times New Roman" panose="02020603050405020304" pitchFamily="18" charset="0"/>
              </a:rPr>
              <a:t>etkilendiniz ve bu süreç sizin için de </a:t>
            </a:r>
          </a:p>
          <a:p>
            <a:r>
              <a:rPr lang="tr-TR" altLang="tr-TR" sz="6600" b="1" dirty="0">
                <a:cs typeface="Times New Roman" panose="02020603050405020304" pitchFamily="18" charset="0"/>
              </a:rPr>
              <a:t>zorlayıcı olmuş olabilir.</a:t>
            </a:r>
            <a:endParaRPr lang="tr-TR" sz="6600" b="1" dirty="0">
              <a:cs typeface="Times New Roman" panose="02020603050405020304" pitchFamily="18" charset="0"/>
            </a:endParaRPr>
          </a:p>
        </p:txBody>
      </p:sp>
    </p:spTree>
    <p:extLst>
      <p:ext uri="{BB962C8B-B14F-4D97-AF65-F5344CB8AC3E}">
        <p14:creationId xmlns:p14="http://schemas.microsoft.com/office/powerpoint/2010/main" xmlns="" val="399983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8908856" y="4706337"/>
            <a:ext cx="11103428" cy="3785652"/>
          </a:xfrm>
          <a:prstGeom prst="rect">
            <a:avLst/>
          </a:prstGeom>
          <a:noFill/>
        </p:spPr>
        <p:txBody>
          <a:bodyPr wrap="square" rtlCol="0">
            <a:spAutoFit/>
          </a:bodyPr>
          <a:lstStyle/>
          <a:p>
            <a:r>
              <a:rPr lang="tr-TR" sz="8000" b="1" dirty="0">
                <a:cs typeface="Times New Roman" panose="02020603050405020304" pitchFamily="18" charset="0"/>
              </a:rPr>
              <a:t>Salgın Hastalığına Bağlı Olarak Yetişkinlerde </a:t>
            </a:r>
          </a:p>
          <a:p>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extLst>
      <p:ext uri="{BB962C8B-B14F-4D97-AF65-F5344CB8AC3E}">
        <p14:creationId xmlns:p14="http://schemas.microsoft.com/office/powerpoint/2010/main" xmlns="" val="126110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3093632"/>
            <a:ext cx="13889774" cy="8702676"/>
          </a:xfrm>
        </p:spPr>
        <p:txBody>
          <a:bodyPr>
            <a:normAutofit/>
          </a:bodyPr>
          <a:lstStyle/>
          <a:p>
            <a:pPr marL="471170" indent="-471170">
              <a:lnSpc>
                <a:spcPct val="100000"/>
              </a:lnSpc>
              <a:buClr>
                <a:srgbClr val="FF0000"/>
              </a:buClr>
              <a:defRPr sz="3800"/>
            </a:pPr>
            <a:r>
              <a:rPr lang="tr-TR" sz="5400" dirty="0">
                <a:cs typeface="Times New Roman" panose="02020603050405020304" pitchFamily="18" charset="0"/>
              </a:rPr>
              <a:t>Yorgunluk, bitkinlik,</a:t>
            </a:r>
          </a:p>
          <a:p>
            <a:pPr marL="471170" indent="-471170">
              <a:lnSpc>
                <a:spcPct val="100000"/>
              </a:lnSpc>
              <a:buClr>
                <a:srgbClr val="FF0000"/>
              </a:buClr>
              <a:defRPr sz="3800"/>
            </a:pPr>
            <a:r>
              <a:rPr lang="tr-TR" sz="5400" dirty="0">
                <a:cs typeface="Times New Roman" panose="02020603050405020304" pitchFamily="18" charset="0"/>
              </a:rPr>
              <a:t>Uyku düzensizliği</a:t>
            </a:r>
          </a:p>
          <a:p>
            <a:pPr marL="471170" indent="-471170">
              <a:lnSpc>
                <a:spcPct val="100000"/>
              </a:lnSpc>
              <a:buClr>
                <a:srgbClr val="FF0000"/>
              </a:buClr>
              <a:defRPr sz="3800"/>
            </a:pPr>
            <a:r>
              <a:rPr lang="tr-TR" sz="5400" dirty="0">
                <a:cs typeface="Times New Roman" panose="02020603050405020304" pitchFamily="18" charset="0"/>
              </a:rPr>
              <a:t>Tıbbi bir nedene dayanmayan bedensel yakınmalar</a:t>
            </a:r>
          </a:p>
          <a:p>
            <a:pPr marL="471170" indent="-471170">
              <a:lnSpc>
                <a:spcPct val="100000"/>
              </a:lnSpc>
              <a:buClr>
                <a:srgbClr val="FF0000"/>
              </a:buClr>
              <a:defRPr sz="3800"/>
            </a:pPr>
            <a:r>
              <a:rPr lang="tr-TR" sz="5400" dirty="0">
                <a:cs typeface="Times New Roman" panose="02020603050405020304" pitchFamily="18" charset="0"/>
              </a:rPr>
              <a:t>Bağışıklık sisteminin bozulması</a:t>
            </a:r>
          </a:p>
          <a:p>
            <a:pPr marL="471170" indent="-471170">
              <a:lnSpc>
                <a:spcPct val="100000"/>
              </a:lnSpc>
              <a:buClr>
                <a:srgbClr val="FF0000"/>
              </a:buClr>
              <a:defRPr sz="3800"/>
            </a:pPr>
            <a:r>
              <a:rPr lang="tr-TR" sz="5400" dirty="0">
                <a:cs typeface="Times New Roman" panose="02020603050405020304" pitchFamily="18" charset="0"/>
              </a:rPr>
              <a:t>İştahta artma veya azalma</a:t>
            </a:r>
          </a:p>
          <a:p>
            <a:pPr marL="471170" indent="-471170">
              <a:lnSpc>
                <a:spcPct val="100000"/>
              </a:lnSpc>
              <a:buClr>
                <a:srgbClr val="FF0000"/>
              </a:buClr>
              <a:defRPr sz="3800"/>
            </a:pPr>
            <a:r>
              <a:rPr lang="tr-TR" sz="5400" dirty="0">
                <a:cs typeface="Times New Roman" panose="02020603050405020304" pitchFamily="18" charset="0"/>
              </a:rPr>
              <a:t>Aşırı </a:t>
            </a:r>
            <a:r>
              <a:rPr lang="tr-TR" sz="5400" dirty="0" err="1">
                <a:cs typeface="Times New Roman" panose="02020603050405020304" pitchFamily="18" charset="0"/>
              </a:rPr>
              <a:t>uyarılmışlık</a:t>
            </a:r>
            <a:r>
              <a:rPr lang="tr-TR" sz="5400" dirty="0">
                <a:cs typeface="Times New Roman" panose="02020603050405020304" pitchFamily="18" charset="0"/>
              </a:rPr>
              <a:t> (kalp atışında artış, nefes almada güçlük, terleme vb.)</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FİZYOLOJİK TEPKİLER</a:t>
            </a:r>
          </a:p>
        </p:txBody>
      </p:sp>
    </p:spTree>
    <p:extLst>
      <p:ext uri="{BB962C8B-B14F-4D97-AF65-F5344CB8AC3E}">
        <p14:creationId xmlns:p14="http://schemas.microsoft.com/office/powerpoint/2010/main" xmlns="" val="336155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203450"/>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Şok</a:t>
            </a:r>
          </a:p>
          <a:p>
            <a:pPr marL="471170" indent="-471170">
              <a:lnSpc>
                <a:spcPct val="100000"/>
              </a:lnSpc>
              <a:buClr>
                <a:srgbClr val="FF0000"/>
              </a:buClr>
              <a:defRPr sz="3800"/>
            </a:pPr>
            <a:r>
              <a:rPr lang="tr-TR" sz="5400" dirty="0">
                <a:cs typeface="Times New Roman" panose="02020603050405020304" pitchFamily="18" charset="0"/>
              </a:rPr>
              <a:t>Korku ve kaygılar (gelecek kaygısı)</a:t>
            </a:r>
          </a:p>
          <a:p>
            <a:pPr marL="471170" indent="-471170">
              <a:lnSpc>
                <a:spcPct val="100000"/>
              </a:lnSpc>
              <a:buClr>
                <a:srgbClr val="FF0000"/>
              </a:buClr>
              <a:defRPr sz="3800"/>
            </a:pPr>
            <a:r>
              <a:rPr lang="tr-TR" sz="5400" dirty="0">
                <a:cs typeface="Times New Roman" panose="02020603050405020304" pitchFamily="18" charset="0"/>
              </a:rPr>
              <a:t>Öfke, gerginlik, sinirlilik, huzursuzluk</a:t>
            </a:r>
          </a:p>
          <a:p>
            <a:pPr marL="471170" indent="-471170">
              <a:lnSpc>
                <a:spcPct val="100000"/>
              </a:lnSpc>
              <a:buClr>
                <a:srgbClr val="FF0000"/>
              </a:buClr>
              <a:defRPr sz="3800"/>
            </a:pPr>
            <a:r>
              <a:rPr lang="tr-TR" sz="5400" dirty="0">
                <a:cs typeface="Times New Roman" panose="02020603050405020304" pitchFamily="18" charset="0"/>
              </a:rPr>
              <a:t>Umutsuzluk, çaresizlik, çökkünlük</a:t>
            </a:r>
          </a:p>
          <a:p>
            <a:pPr marL="471170" indent="-471170">
              <a:lnSpc>
                <a:spcPct val="100000"/>
              </a:lnSpc>
              <a:buClr>
                <a:srgbClr val="FF0000"/>
              </a:buClr>
              <a:defRPr sz="3800"/>
            </a:pPr>
            <a:r>
              <a:rPr lang="tr-TR" sz="5400" dirty="0">
                <a:cs typeface="Times New Roman" panose="02020603050405020304" pitchFamily="18" charset="0"/>
              </a:rPr>
              <a:t>Suçluluk, pişmanlık</a:t>
            </a:r>
          </a:p>
          <a:p>
            <a:pPr marL="471170" indent="-471170">
              <a:lnSpc>
                <a:spcPct val="100000"/>
              </a:lnSpc>
              <a:buClr>
                <a:srgbClr val="FF0000"/>
              </a:buClr>
              <a:defRPr sz="3800"/>
            </a:pPr>
            <a:r>
              <a:rPr lang="tr-TR" sz="5400" dirty="0">
                <a:cs typeface="Times New Roman" panose="02020603050405020304" pitchFamily="18" charset="0"/>
              </a:rPr>
              <a:t>Duygusal hissizlik, donukluk</a:t>
            </a:r>
          </a:p>
          <a:p>
            <a:pPr marL="471170" indent="-471170">
              <a:lnSpc>
                <a:spcPct val="100000"/>
              </a:lnSpc>
              <a:buClr>
                <a:srgbClr val="FF0000"/>
              </a:buClr>
              <a:defRPr sz="3800"/>
            </a:pPr>
            <a:r>
              <a:rPr lang="tr-TR" sz="5400" dirty="0">
                <a:cs typeface="Times New Roman" panose="02020603050405020304" pitchFamily="18" charset="0"/>
              </a:rPr>
              <a:t>Kontrolü kaybetme kaygısı</a:t>
            </a:r>
          </a:p>
          <a:p>
            <a:pPr marL="471170" indent="-471170">
              <a:lnSpc>
                <a:spcPct val="100000"/>
              </a:lnSpc>
              <a:buClr>
                <a:srgbClr val="FF0000"/>
              </a:buClr>
              <a:defRPr sz="3800"/>
            </a:pPr>
            <a:r>
              <a:rPr lang="tr-TR" sz="5400" dirty="0">
                <a:cs typeface="Times New Roman" panose="02020603050405020304" pitchFamily="18" charset="0"/>
              </a:rPr>
              <a:t>Anlaşılamama</a:t>
            </a:r>
          </a:p>
          <a:p>
            <a:pPr marL="471170" indent="-471170">
              <a:lnSpc>
                <a:spcPct val="100000"/>
              </a:lnSpc>
              <a:buClr>
                <a:srgbClr val="FF0000"/>
              </a:buClr>
              <a:defRPr sz="3800"/>
            </a:pPr>
            <a:r>
              <a:rPr lang="tr-TR" sz="5400" dirty="0">
                <a:cs typeface="Times New Roman" panose="02020603050405020304" pitchFamily="18" charset="0"/>
              </a:rPr>
              <a:t>Günlük aktivitelerden zevk alamama</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DUYGUSAL TEPKİLER</a:t>
            </a:r>
          </a:p>
        </p:txBody>
      </p:sp>
    </p:spTree>
    <p:extLst>
      <p:ext uri="{BB962C8B-B14F-4D97-AF65-F5344CB8AC3E}">
        <p14:creationId xmlns:p14="http://schemas.microsoft.com/office/powerpoint/2010/main" xmlns="" val="173836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650018"/>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güçlüğü</a:t>
            </a:r>
          </a:p>
          <a:p>
            <a:pPr marL="471170" indent="-471170">
              <a:lnSpc>
                <a:spcPct val="100000"/>
              </a:lnSpc>
              <a:buClr>
                <a:srgbClr val="FF0000"/>
              </a:buClr>
              <a:defRPr sz="3800"/>
            </a:pPr>
            <a:r>
              <a:rPr lang="tr-TR" sz="5400" dirty="0">
                <a:cs typeface="Times New Roman" panose="02020603050405020304" pitchFamily="18" charset="0"/>
              </a:rPr>
              <a:t>Karar verme güçlüğü</a:t>
            </a:r>
          </a:p>
          <a:p>
            <a:pPr marL="471170" indent="-471170">
              <a:lnSpc>
                <a:spcPct val="100000"/>
              </a:lnSpc>
              <a:buClr>
                <a:srgbClr val="FF0000"/>
              </a:buClr>
              <a:defRPr sz="3800"/>
            </a:pPr>
            <a:r>
              <a:rPr lang="tr-TR" sz="5400" dirty="0">
                <a:cs typeface="Times New Roman" panose="02020603050405020304" pitchFamily="18" charset="0"/>
              </a:rPr>
              <a:t>Hatırlama güçlüğü</a:t>
            </a:r>
          </a:p>
          <a:p>
            <a:pPr marL="471170" indent="-471170">
              <a:lnSpc>
                <a:spcPct val="100000"/>
              </a:lnSpc>
              <a:buClr>
                <a:srgbClr val="FF0000"/>
              </a:buClr>
              <a:defRPr sz="3800"/>
            </a:pPr>
            <a:r>
              <a:rPr lang="tr-TR" sz="5400" dirty="0">
                <a:cs typeface="Times New Roman" panose="02020603050405020304" pitchFamily="18" charset="0"/>
              </a:rPr>
              <a:t>Aklın karışması</a:t>
            </a:r>
          </a:p>
          <a:p>
            <a:pPr marL="471170" indent="-471170">
              <a:lnSpc>
                <a:spcPct val="100000"/>
              </a:lnSpc>
              <a:buClr>
                <a:srgbClr val="FF0000"/>
              </a:buClr>
              <a:defRPr sz="3800"/>
            </a:pPr>
            <a:r>
              <a:rPr lang="tr-TR" sz="5400" dirty="0">
                <a:cs typeface="Times New Roman" panose="02020603050405020304" pitchFamily="18" charset="0"/>
              </a:rPr>
              <a:t>Zaman kavramının algılanmasındaki değişiklikler</a:t>
            </a:r>
          </a:p>
          <a:p>
            <a:pPr marL="471170" indent="-471170">
              <a:lnSpc>
                <a:spcPct val="100000"/>
              </a:lnSpc>
              <a:buClr>
                <a:srgbClr val="FF0000"/>
              </a:buClr>
              <a:defRPr sz="3800"/>
            </a:pPr>
            <a:r>
              <a:rPr lang="tr-TR" sz="5400" dirty="0">
                <a:cs typeface="Times New Roman" panose="02020603050405020304" pitchFamily="18" charset="0"/>
              </a:rPr>
              <a:t>Rahatsız edici ve tekrarlayıcı, takıntılı düşünceler/ anılar</a:t>
            </a:r>
          </a:p>
          <a:p>
            <a:pPr marL="471170" indent="-471170">
              <a:lnSpc>
                <a:spcPct val="100000"/>
              </a:lnSpc>
              <a:buClr>
                <a:srgbClr val="FF0000"/>
              </a:buClr>
              <a:defRPr sz="3800"/>
            </a:pPr>
            <a:r>
              <a:rPr lang="tr-TR" sz="5400" dirty="0">
                <a:cs typeface="Times New Roman" panose="02020603050405020304" pitchFamily="18" charset="0"/>
              </a:rPr>
              <a:t>Kendini suçlama</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BİLİŞSEL TEPKİLER</a:t>
            </a:r>
          </a:p>
        </p:txBody>
      </p:sp>
    </p:spTree>
    <p:extLst>
      <p:ext uri="{BB962C8B-B14F-4D97-AF65-F5344CB8AC3E}">
        <p14:creationId xmlns:p14="http://schemas.microsoft.com/office/powerpoint/2010/main" xmlns="" val="146116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080868" y="2841404"/>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soyutlama</a:t>
            </a:r>
          </a:p>
          <a:p>
            <a:pPr marL="342900" indent="-342900">
              <a:lnSpc>
                <a:spcPct val="100000"/>
              </a:lnSpc>
              <a:buClr>
                <a:srgbClr val="FF0000"/>
              </a:buClr>
              <a:defRPr/>
            </a:pPr>
            <a:r>
              <a:rPr lang="tr-TR" sz="5400" dirty="0">
                <a:cs typeface="Times New Roman" panose="02020603050405020304" pitchFamily="18" charset="0"/>
              </a:rPr>
              <a:t>İlişkilerde yaşanan çatışmaların artması</a:t>
            </a:r>
          </a:p>
          <a:p>
            <a:pPr marL="342900" indent="-342900">
              <a:lnSpc>
                <a:spcPct val="100000"/>
              </a:lnSpc>
              <a:buClr>
                <a:srgbClr val="FF0000"/>
              </a:buClr>
              <a:defRPr/>
            </a:pPr>
            <a:r>
              <a:rPr lang="tr-TR" sz="5400" dirty="0">
                <a:cs typeface="Times New Roman" panose="02020603050405020304" pitchFamily="18" charset="0"/>
              </a:rPr>
              <a:t>Mesleki sorunlar, performans düşüklüğü</a:t>
            </a:r>
          </a:p>
          <a:p>
            <a:pPr marL="342900" indent="-342900">
              <a:lnSpc>
                <a:spcPct val="100000"/>
              </a:lnSpc>
              <a:buClr>
                <a:srgbClr val="FF0000"/>
              </a:buClr>
              <a:defRPr/>
            </a:pPr>
            <a:r>
              <a:rPr lang="tr-TR" sz="5400" dirty="0">
                <a:cs typeface="Times New Roman" panose="02020603050405020304" pitchFamily="18" charset="0"/>
              </a:rPr>
              <a:t>Akrabalık ve aile ilişkilerinde bozulmalar</a:t>
            </a:r>
          </a:p>
          <a:p>
            <a:pPr marL="342900" indent="-342900">
              <a:lnSpc>
                <a:spcPct val="100000"/>
              </a:lnSpc>
              <a:buClr>
                <a:srgbClr val="FF0000"/>
              </a:buClr>
              <a:defRPr/>
            </a:pPr>
            <a:r>
              <a:rPr lang="tr-TR" sz="5400" dirty="0">
                <a:cs typeface="Times New Roman" panose="02020603050405020304" pitchFamily="18" charset="0"/>
              </a:rPr>
              <a:t>Okul sorunları, başarısızlık</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87992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KİŞİLER ARASI İLİŞKİLERE ETKİLERİ</a:t>
            </a:r>
          </a:p>
        </p:txBody>
      </p:sp>
    </p:spTree>
    <p:extLst>
      <p:ext uri="{BB962C8B-B14F-4D97-AF65-F5344CB8AC3E}">
        <p14:creationId xmlns:p14="http://schemas.microsoft.com/office/powerpoint/2010/main" xmlns="" val="337528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825686" y="2735078"/>
            <a:ext cx="14676583" cy="5473257"/>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değişikliği</a:t>
            </a:r>
          </a:p>
          <a:p>
            <a:pPr marL="471170" indent="-471170">
              <a:lnSpc>
                <a:spcPct val="100000"/>
              </a:lnSpc>
              <a:buClr>
                <a:srgbClr val="FF0000"/>
              </a:buClr>
              <a:defRPr sz="3800"/>
            </a:pPr>
            <a:r>
              <a:rPr lang="tr-TR" sz="5400" dirty="0">
                <a:cs typeface="Times New Roman" panose="02020603050405020304" pitchFamily="18" charset="0"/>
              </a:rPr>
              <a:t>Ev, iş ve okul alışkanlıklarında değişiklikler/kayıplar</a:t>
            </a:r>
          </a:p>
          <a:p>
            <a:pPr marL="471170" indent="-471170">
              <a:lnSpc>
                <a:spcPct val="100000"/>
              </a:lnSpc>
              <a:buClr>
                <a:srgbClr val="FF0000"/>
              </a:buClr>
              <a:defRPr sz="3800"/>
            </a:pPr>
            <a:r>
              <a:rPr lang="tr-TR" sz="5400" dirty="0">
                <a:cs typeface="Times New Roman" panose="02020603050405020304" pitchFamily="18" charset="0"/>
              </a:rPr>
              <a:t>Komşuluk ve arkadaşlık kaybı</a:t>
            </a:r>
          </a:p>
          <a:p>
            <a:pPr marL="471170" indent="-471170">
              <a:lnSpc>
                <a:spcPct val="100000"/>
              </a:lnSpc>
              <a:buClr>
                <a:srgbClr val="FF0000"/>
              </a:buClr>
              <a:defRPr sz="3800"/>
            </a:pPr>
            <a:r>
              <a:rPr lang="tr-TR" sz="5400" dirty="0">
                <a:cs typeface="Times New Roman" panose="02020603050405020304" pitchFamily="18" charset="0"/>
              </a:rPr>
              <a:t>Maddi kayıplar</a:t>
            </a:r>
          </a:p>
          <a:p>
            <a:pPr marL="471170" indent="-471170">
              <a:lnSpc>
                <a:spcPct val="100000"/>
              </a:lnSpc>
              <a:buClr>
                <a:srgbClr val="FF0000"/>
              </a:buClr>
              <a:defRPr sz="3800"/>
            </a:pPr>
            <a:r>
              <a:rPr lang="tr-TR" sz="5400" dirty="0">
                <a:cs typeface="Times New Roman" panose="02020603050405020304" pitchFamily="18" charset="0"/>
              </a:rPr>
              <a:t>Alışkanlıkların kaybı</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SOSYAL ETKİLER</a:t>
            </a:r>
          </a:p>
        </p:txBody>
      </p:sp>
    </p:spTree>
    <p:extLst>
      <p:ext uri="{BB962C8B-B14F-4D97-AF65-F5344CB8AC3E}">
        <p14:creationId xmlns:p14="http://schemas.microsoft.com/office/powerpoint/2010/main" xmlns="" val="131450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p>
        </p:txBody>
      </p:sp>
      <p:sp>
        <p:nvSpPr>
          <p:cNvPr id="6" name="Metin kutusu 17">
            <a:extLst>
              <a:ext uri="{FF2B5EF4-FFF2-40B4-BE49-F238E27FC236}">
                <a16:creationId xmlns:a16="http://schemas.microsoft.com/office/drawing/2014/main" xmlns="" id="{9074867C-8015-534E-8A10-9CE6606058CB}"/>
              </a:ext>
            </a:extLst>
          </p:cNvPr>
          <p:cNvSpPr txBox="1"/>
          <p:nvPr/>
        </p:nvSpPr>
        <p:spPr>
          <a:xfrm>
            <a:off x="1550438" y="4476699"/>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p>
        </p:txBody>
      </p:sp>
      <p:sp>
        <p:nvSpPr>
          <p:cNvPr id="7" name="Metin kutusu 19">
            <a:extLst>
              <a:ext uri="{FF2B5EF4-FFF2-40B4-BE49-F238E27FC236}">
                <a16:creationId xmlns:a16="http://schemas.microsoft.com/office/drawing/2014/main" xmlns="" id="{149CAB52-7AE0-A94C-8FAB-5B53108123C3}"/>
              </a:ext>
            </a:extLst>
          </p:cNvPr>
          <p:cNvSpPr txBox="1"/>
          <p:nvPr/>
        </p:nvSpPr>
        <p:spPr>
          <a:xfrm>
            <a:off x="1568079" y="5343250"/>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p>
        </p:txBody>
      </p:sp>
      <p:sp>
        <p:nvSpPr>
          <p:cNvPr id="8" name="Metin kutusu 14">
            <a:extLst>
              <a:ext uri="{FF2B5EF4-FFF2-40B4-BE49-F238E27FC236}">
                <a16:creationId xmlns:a16="http://schemas.microsoft.com/office/drawing/2014/main" xmlns="" id="{CD98E33F-A40F-504F-B37B-62243D94C428}"/>
              </a:ext>
            </a:extLst>
          </p:cNvPr>
          <p:cNvSpPr txBox="1"/>
          <p:nvPr/>
        </p:nvSpPr>
        <p:spPr>
          <a:xfrm>
            <a:off x="1569791" y="6174979"/>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korur </a:t>
            </a:r>
            <a:r>
              <a:rPr lang="tr-TR" sz="3600" dirty="0">
                <a:cs typeface="Times New Roman" panose="02020603050405020304" pitchFamily="18" charset="0"/>
              </a:rPr>
              <a:t>(çocuklarda)</a:t>
            </a:r>
          </a:p>
        </p:txBody>
      </p:sp>
      <p:sp>
        <p:nvSpPr>
          <p:cNvPr id="9" name="Metin kutusu 16">
            <a:extLst>
              <a:ext uri="{FF2B5EF4-FFF2-40B4-BE49-F238E27FC236}">
                <a16:creationId xmlns:a16="http://schemas.microsoft.com/office/drawing/2014/main" xmlns="" id="{5793D24A-911A-8147-A63E-14E82EEBAEAD}"/>
              </a:ext>
            </a:extLst>
          </p:cNvPr>
          <p:cNvSpPr txBox="1"/>
          <p:nvPr/>
        </p:nvSpPr>
        <p:spPr>
          <a:xfrm>
            <a:off x="1568078" y="7072151"/>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p>
        </p:txBody>
      </p:sp>
      <p:sp>
        <p:nvSpPr>
          <p:cNvPr id="10" name="Metin kutusu 21">
            <a:extLst>
              <a:ext uri="{FF2B5EF4-FFF2-40B4-BE49-F238E27FC236}">
                <a16:creationId xmlns:a16="http://schemas.microsoft.com/office/drawing/2014/main" xmlns="" id="{1B548D7D-5C38-6E41-A91A-0B25FAFA0125}"/>
              </a:ext>
            </a:extLst>
          </p:cNvPr>
          <p:cNvSpPr txBox="1"/>
          <p:nvPr/>
        </p:nvSpPr>
        <p:spPr>
          <a:xfrm>
            <a:off x="1568079" y="884713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p>
        </p:txBody>
      </p:sp>
      <p:sp>
        <p:nvSpPr>
          <p:cNvPr id="11" name="Metin kutusu 22">
            <a:extLst>
              <a:ext uri="{FF2B5EF4-FFF2-40B4-BE49-F238E27FC236}">
                <a16:creationId xmlns:a16="http://schemas.microsoft.com/office/drawing/2014/main" xmlns="" id="{D8A3C3D5-B9AE-9145-AC53-2CAAF4461A2E}"/>
              </a:ext>
            </a:extLst>
          </p:cNvPr>
          <p:cNvSpPr txBox="1"/>
          <p:nvPr/>
        </p:nvSpPr>
        <p:spPr>
          <a:xfrm>
            <a:off x="1568079" y="796020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ilgilenirler </a:t>
            </a:r>
            <a:r>
              <a:rPr lang="tr-TR" sz="3600" dirty="0">
                <a:cs typeface="Times New Roman" panose="02020603050405020304" pitchFamily="18" charset="0"/>
              </a:rPr>
              <a:t>(çocuklarda).</a:t>
            </a:r>
          </a:p>
        </p:txBody>
      </p:sp>
      <p:sp>
        <p:nvSpPr>
          <p:cNvPr id="14" name="Metin kutusu 31">
            <a:extLst>
              <a:ext uri="{FF2B5EF4-FFF2-40B4-BE49-F238E27FC236}">
                <a16:creationId xmlns:a16="http://schemas.microsoft.com/office/drawing/2014/main" xmlns="" id="{2DD8E2A6-FCC0-6347-AEDF-2C3656087EFF}"/>
              </a:ext>
            </a:extLst>
          </p:cNvPr>
          <p:cNvSpPr txBox="1"/>
          <p:nvPr/>
        </p:nvSpPr>
        <p:spPr>
          <a:xfrm>
            <a:off x="10703230" y="4521775"/>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15" name="Metin kutusu 33">
            <a:extLst>
              <a:ext uri="{FF2B5EF4-FFF2-40B4-BE49-F238E27FC236}">
                <a16:creationId xmlns:a16="http://schemas.microsoft.com/office/drawing/2014/main" xmlns="" id="{23DF5AE4-3BED-4143-A80B-A18E571795D8}"/>
              </a:ext>
            </a:extLst>
          </p:cNvPr>
          <p:cNvSpPr txBox="1"/>
          <p:nvPr/>
        </p:nvSpPr>
        <p:spPr>
          <a:xfrm>
            <a:off x="10712050" y="7054039"/>
            <a:ext cx="2494099" cy="769441"/>
          </a:xfrm>
          <a:prstGeom prst="rect">
            <a:avLst/>
          </a:prstGeom>
          <a:noFill/>
        </p:spPr>
        <p:txBody>
          <a:bodyPr wrap="square" rtlCol="0">
            <a:spAutoFit/>
          </a:bodyPr>
          <a:lstStyle/>
          <a:p>
            <a:pPr>
              <a:defRPr/>
            </a:pPr>
            <a:r>
              <a:rPr lang="tr-TR" sz="4400" dirty="0">
                <a:cs typeface="Times New Roman" panose="02020603050405020304" pitchFamily="18" charset="0"/>
              </a:rPr>
              <a:t>GELİR</a:t>
            </a:r>
          </a:p>
        </p:txBody>
      </p:sp>
      <p:sp>
        <p:nvSpPr>
          <p:cNvPr id="16" name="Metin kutusu 34">
            <a:extLst>
              <a:ext uri="{FF2B5EF4-FFF2-40B4-BE49-F238E27FC236}">
                <a16:creationId xmlns:a16="http://schemas.microsoft.com/office/drawing/2014/main" xmlns="" id="{E2665E62-04D9-E04A-8F76-B6A9F2F25AF2}"/>
              </a:ext>
            </a:extLst>
          </p:cNvPr>
          <p:cNvSpPr txBox="1"/>
          <p:nvPr/>
        </p:nvSpPr>
        <p:spPr>
          <a:xfrm>
            <a:off x="10703230" y="7960203"/>
            <a:ext cx="5374970" cy="769441"/>
          </a:xfrm>
          <a:prstGeom prst="rect">
            <a:avLst/>
          </a:prstGeom>
          <a:noFill/>
        </p:spPr>
        <p:txBody>
          <a:bodyPr wrap="square" rtlCol="0">
            <a:spAutoFit/>
          </a:bodyPr>
          <a:lstStyle/>
          <a:p>
            <a:pPr>
              <a:defRPr/>
            </a:pPr>
            <a:r>
              <a:rPr lang="tr-TR" sz="4400" dirty="0">
                <a:cs typeface="Times New Roman" panose="02020603050405020304" pitchFamily="18" charset="0"/>
              </a:rPr>
              <a:t>İLGİLENMEZLER</a:t>
            </a:r>
          </a:p>
        </p:txBody>
      </p:sp>
      <p:sp>
        <p:nvSpPr>
          <p:cNvPr id="17" name="Metin kutusu 35">
            <a:extLst>
              <a:ext uri="{FF2B5EF4-FFF2-40B4-BE49-F238E27FC236}">
                <a16:creationId xmlns:a16="http://schemas.microsoft.com/office/drawing/2014/main" xmlns="" id="{9A5B2206-DF37-0F4F-A5E5-D8E87AFDEBE6}"/>
              </a:ext>
            </a:extLst>
          </p:cNvPr>
          <p:cNvSpPr txBox="1"/>
          <p:nvPr/>
        </p:nvSpPr>
        <p:spPr>
          <a:xfrm>
            <a:off x="10712050" y="8866367"/>
            <a:ext cx="5366150" cy="769441"/>
          </a:xfrm>
          <a:prstGeom prst="rect">
            <a:avLst/>
          </a:prstGeom>
          <a:noFill/>
        </p:spPr>
        <p:txBody>
          <a:bodyPr wrap="square" rtlCol="0">
            <a:spAutoFit/>
          </a:bodyPr>
          <a:lstStyle/>
          <a:p>
            <a:pPr>
              <a:defRPr/>
            </a:pPr>
            <a:r>
              <a:rPr lang="tr-TR" sz="4400" dirty="0">
                <a:cs typeface="Times New Roman" panose="02020603050405020304" pitchFamily="18" charset="0"/>
              </a:rPr>
              <a:t>DEĞERSİZİM</a:t>
            </a:r>
          </a:p>
        </p:txBody>
      </p:sp>
      <p:cxnSp>
        <p:nvCxnSpPr>
          <p:cNvPr id="18" name="Düz Bağlayıcı 5">
            <a:extLst>
              <a:ext uri="{FF2B5EF4-FFF2-40B4-BE49-F238E27FC236}">
                <a16:creationId xmlns:a16="http://schemas.microsoft.com/office/drawing/2014/main" xmlns="" id="{6564D89E-00FC-AF44-BBCD-3ACB462F2670}"/>
              </a:ext>
            </a:extLst>
          </p:cNvPr>
          <p:cNvCxnSpPr>
            <a:cxnSpLocks/>
          </p:cNvCxnSpPr>
          <p:nvPr/>
        </p:nvCxnSpPr>
        <p:spPr>
          <a:xfrm>
            <a:off x="10331373" y="4327467"/>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a:extLst>
              <a:ext uri="{FF2B5EF4-FFF2-40B4-BE49-F238E27FC236}">
                <a16:creationId xmlns:a16="http://schemas.microsoft.com/office/drawing/2014/main" xmlns="" id="{D612AD82-7771-8840-BFB1-CDC683827655}"/>
              </a:ext>
            </a:extLst>
          </p:cNvPr>
          <p:cNvSpPr txBox="1"/>
          <p:nvPr/>
        </p:nvSpPr>
        <p:spPr>
          <a:xfrm>
            <a:off x="10712049" y="5385211"/>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20" name="Metin kutusu 32">
            <a:extLst>
              <a:ext uri="{FF2B5EF4-FFF2-40B4-BE49-F238E27FC236}">
                <a16:creationId xmlns:a16="http://schemas.microsoft.com/office/drawing/2014/main" xmlns="" id="{A27BAE35-052A-E34F-9383-4B9302C24564}"/>
              </a:ext>
            </a:extLst>
          </p:cNvPr>
          <p:cNvSpPr txBox="1"/>
          <p:nvPr/>
        </p:nvSpPr>
        <p:spPr>
          <a:xfrm>
            <a:off x="10703230" y="6190603"/>
            <a:ext cx="3549255" cy="769441"/>
          </a:xfrm>
          <a:prstGeom prst="rect">
            <a:avLst/>
          </a:prstGeom>
          <a:noFill/>
        </p:spPr>
        <p:txBody>
          <a:bodyPr wrap="square" rtlCol="0">
            <a:spAutoFit/>
          </a:bodyPr>
          <a:lstStyle/>
          <a:p>
            <a:pPr>
              <a:defRPr/>
            </a:pPr>
            <a:r>
              <a:rPr lang="tr-TR" sz="4400" dirty="0">
                <a:cs typeface="Times New Roman" panose="02020603050405020304" pitchFamily="18" charset="0"/>
              </a:rPr>
              <a:t>KORUMAZ</a:t>
            </a:r>
          </a:p>
        </p:txBody>
      </p:sp>
      <p:sp>
        <p:nvSpPr>
          <p:cNvPr id="29" name="Alternatif İşlem 28">
            <a:extLst>
              <a:ext uri="{FF2B5EF4-FFF2-40B4-BE49-F238E27FC236}">
                <a16:creationId xmlns:a16="http://schemas.microsoft.com/office/drawing/2014/main" xmlns="" id="{8348468E-D563-3C49-844A-64836727E3EB}"/>
              </a:ext>
            </a:extLst>
          </p:cNvPr>
          <p:cNvSpPr/>
          <p:nvPr/>
        </p:nvSpPr>
        <p:spPr>
          <a:xfrm>
            <a:off x="1717246" y="2934586"/>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a:extLst>
              <a:ext uri="{FF2B5EF4-FFF2-40B4-BE49-F238E27FC236}">
                <a16:creationId xmlns:a16="http://schemas.microsoft.com/office/drawing/2014/main" xmlns="" id="{9DB9ED3B-B05E-AE40-A4A2-D4E23A738C70}"/>
              </a:ext>
            </a:extLst>
          </p:cNvPr>
          <p:cNvSpPr txBox="1"/>
          <p:nvPr/>
        </p:nvSpPr>
        <p:spPr>
          <a:xfrm>
            <a:off x="2033301" y="2929712"/>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p>
        </p:txBody>
      </p:sp>
      <p:sp>
        <p:nvSpPr>
          <p:cNvPr id="30" name="Alternatif İşlem 29">
            <a:extLst>
              <a:ext uri="{FF2B5EF4-FFF2-40B4-BE49-F238E27FC236}">
                <a16:creationId xmlns:a16="http://schemas.microsoft.com/office/drawing/2014/main" xmlns="" id="{102EAD2B-5523-384E-BCDA-816106CA63AE}"/>
              </a:ext>
            </a:extLst>
          </p:cNvPr>
          <p:cNvSpPr/>
          <p:nvPr/>
        </p:nvSpPr>
        <p:spPr>
          <a:xfrm>
            <a:off x="10454505" y="2934586"/>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a:extLst>
              <a:ext uri="{FF2B5EF4-FFF2-40B4-BE49-F238E27FC236}">
                <a16:creationId xmlns:a16="http://schemas.microsoft.com/office/drawing/2014/main" xmlns="" id="{E6D9F2F1-BB64-AE46-8B9F-9B034F03ECFF}"/>
              </a:ext>
            </a:extLst>
          </p:cNvPr>
          <p:cNvSpPr txBox="1"/>
          <p:nvPr/>
        </p:nvSpPr>
        <p:spPr>
          <a:xfrm>
            <a:off x="10902825" y="2931345"/>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p>
        </p:txBody>
      </p:sp>
    </p:spTree>
    <p:extLst>
      <p:ext uri="{BB962C8B-B14F-4D97-AF65-F5344CB8AC3E}">
        <p14:creationId xmlns:p14="http://schemas.microsoft.com/office/powerpoint/2010/main" xmlns="" val="140733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xmlns="" id="{FA97B56C-A596-274D-83D8-44F26E1A0FA1}"/>
              </a:ext>
            </a:extLst>
          </p:cNvPr>
          <p:cNvSpPr txBox="1">
            <a:spLocks/>
          </p:cNvSpPr>
          <p:nvPr/>
        </p:nvSpPr>
        <p:spPr>
          <a:xfrm>
            <a:off x="8932530" y="2997262"/>
            <a:ext cx="6782390" cy="191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Gösterilen Tepkiler</a:t>
            </a:r>
          </a:p>
        </p:txBody>
      </p:sp>
      <p:sp>
        <p:nvSpPr>
          <p:cNvPr id="7" name="2 İçerik Yer Tutucusu">
            <a:extLst>
              <a:ext uri="{FF2B5EF4-FFF2-40B4-BE49-F238E27FC236}">
                <a16:creationId xmlns:a16="http://schemas.microsoft.com/office/drawing/2014/main" xmlns="" id="{ABBF1F8C-6BD9-2142-BD4D-23D31120B1FD}"/>
              </a:ext>
            </a:extLst>
          </p:cNvPr>
          <p:cNvSpPr txBox="1">
            <a:spLocks/>
          </p:cNvSpPr>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a16="http://schemas.microsoft.com/office/drawing/2014/main" xmlns="" id="{A9BBDD59-A177-5847-BC41-A8C016C7AB8A}"/>
              </a:ext>
            </a:extLst>
          </p:cNvPr>
          <p:cNvSpPr txBox="1">
            <a:spLocks/>
          </p:cNvSpPr>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xmlns="" val="82752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0E2B276-9CD7-1D48-980A-B56D6D37E891}"/>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SUNUM İÇERİĞİ</a:t>
            </a:r>
          </a:p>
        </p:txBody>
      </p:sp>
      <p:sp>
        <p:nvSpPr>
          <p:cNvPr id="6" name="İçerik Yer Tutucusu 2">
            <a:extLst>
              <a:ext uri="{FF2B5EF4-FFF2-40B4-BE49-F238E27FC236}">
                <a16:creationId xmlns:a16="http://schemas.microsoft.com/office/drawing/2014/main" xmlns="" id="{BC3E715D-AEDC-194B-AFDA-9E4B10AC0A43}"/>
              </a:ext>
            </a:extLst>
          </p:cNvPr>
          <p:cNvSpPr>
            <a:spLocks noGrp="1"/>
          </p:cNvSpPr>
          <p:nvPr>
            <p:ph idx="1"/>
          </p:nvPr>
        </p:nvSpPr>
        <p:spPr>
          <a:xfrm>
            <a:off x="2307771" y="2834641"/>
            <a:ext cx="12684135" cy="8481059"/>
          </a:xfrm>
        </p:spPr>
        <p:txBody>
          <a:bodyPr>
            <a:noAutofit/>
          </a:bodyPr>
          <a:lstStyle/>
          <a:p>
            <a:pPr marL="457200" indent="-457200">
              <a:lnSpc>
                <a:spcPct val="100000"/>
              </a:lnSpc>
              <a:buClr>
                <a:srgbClr val="FF0000"/>
              </a:buClr>
              <a:buFont typeface="+mj-lt"/>
              <a:buAutoNum type="arabicPeriod"/>
            </a:pPr>
            <a:r>
              <a:rPr lang="tr-TR" sz="4000" dirty="0">
                <a:cs typeface="Times New Roman" panose="02020603050405020304" pitchFamily="18" charset="0"/>
              </a:rPr>
              <a:t>Giriş</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Travma/Zorlayıcı </a:t>
            </a:r>
            <a:r>
              <a:rPr lang="tr-TR" sz="4000" dirty="0">
                <a:cs typeface="Times New Roman" panose="02020603050405020304" pitchFamily="18" charset="0"/>
              </a:rPr>
              <a:t>Yaşam Olayları</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 Sonrasında Görülebilecek Tepkiler</a:t>
            </a:r>
          </a:p>
          <a:p>
            <a:pPr marL="457200" indent="-457200">
              <a:lnSpc>
                <a:spcPct val="100000"/>
              </a:lnSpc>
              <a:buClr>
                <a:srgbClr val="FF0000"/>
              </a:buClr>
              <a:buFont typeface="+mj-lt"/>
              <a:buAutoNum type="arabicPeriod"/>
            </a:pPr>
            <a:r>
              <a:rPr lang="tr-TR" sz="4000" dirty="0">
                <a:cs typeface="Times New Roman" panose="02020603050405020304" pitchFamily="18" charset="0"/>
              </a:rPr>
              <a:t>Ne Zaman Destek Almalıyız?</a:t>
            </a:r>
          </a:p>
          <a:p>
            <a:pPr marL="457200" indent="-457200">
              <a:lnSpc>
                <a:spcPct val="100000"/>
              </a:lnSpc>
              <a:buClr>
                <a:srgbClr val="FF0000"/>
              </a:buClr>
              <a:buFont typeface="+mj-lt"/>
              <a:buAutoNum type="arabicPeriod"/>
            </a:pPr>
            <a:r>
              <a:rPr lang="tr-TR" sz="4000" dirty="0">
                <a:cs typeface="Times New Roman" panose="02020603050405020304" pitchFamily="18" charset="0"/>
              </a:rPr>
              <a:t>Nerelerden Destek Alabiliriz?</a:t>
            </a:r>
          </a:p>
          <a:p>
            <a:pPr marL="457200" indent="-457200">
              <a:lnSpc>
                <a:spcPct val="100000"/>
              </a:lnSpc>
              <a:buClr>
                <a:srgbClr val="FF0000"/>
              </a:buClr>
              <a:buFont typeface="+mj-lt"/>
              <a:buAutoNum type="arabicPeriod"/>
            </a:pPr>
            <a:r>
              <a:rPr lang="tr-TR" sz="4000" dirty="0">
                <a:cs typeface="Times New Roman" panose="02020603050405020304" pitchFamily="18" charset="0"/>
              </a:rPr>
              <a:t>Yaş Gruplarına Göre Çocuklarda Görülebilecek Tepkiler</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Olaylarında Okulun Önemi</a:t>
            </a:r>
          </a:p>
          <a:p>
            <a:pPr marL="457200" indent="-457200">
              <a:lnSpc>
                <a:spcPct val="100000"/>
              </a:lnSpc>
              <a:buClr>
                <a:srgbClr val="FF0000"/>
              </a:buClr>
              <a:buFont typeface="+mj-lt"/>
              <a:buAutoNum type="arabicPeriod"/>
            </a:pPr>
            <a:r>
              <a:rPr lang="tr-TR" sz="4000" dirty="0">
                <a:cs typeface="Times New Roman" panose="02020603050405020304" pitchFamily="18" charset="0"/>
              </a:rPr>
              <a:t>Kendimize Nasıl Yardımcı Olabiliriz?</a:t>
            </a:r>
          </a:p>
          <a:p>
            <a:pPr marL="457200" indent="-457200">
              <a:lnSpc>
                <a:spcPct val="100000"/>
              </a:lnSpc>
              <a:buClr>
                <a:srgbClr val="FF0000"/>
              </a:buClr>
              <a:buFont typeface="+mj-lt"/>
              <a:buAutoNum type="arabicPeriod"/>
            </a:pPr>
            <a:r>
              <a:rPr lang="tr-TR" sz="4000" dirty="0">
                <a:cs typeface="Times New Roman" panose="02020603050405020304" pitchFamily="18" charset="0"/>
              </a:rPr>
              <a:t>Çocuklara Nasıl Yardımcı Olabiliriz?</a:t>
            </a:r>
          </a:p>
          <a:p>
            <a:pPr>
              <a:lnSpc>
                <a:spcPct val="100000"/>
              </a:lnSpc>
              <a:buClr>
                <a:srgbClr val="FF0000"/>
              </a:buClr>
            </a:pPr>
            <a:endParaRPr lang="tr-TR" sz="4000" dirty="0">
              <a:cs typeface="Times New Roman" panose="02020603050405020304" pitchFamily="18" charset="0"/>
            </a:endParaRPr>
          </a:p>
        </p:txBody>
      </p:sp>
    </p:spTree>
    <p:extLst>
      <p:ext uri="{BB962C8B-B14F-4D97-AF65-F5344CB8AC3E}">
        <p14:creationId xmlns:p14="http://schemas.microsoft.com/office/powerpoint/2010/main" xmlns="" val="21603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203450"/>
            <a:ext cx="19315998" cy="9607550"/>
          </a:xfrm>
        </p:spPr>
        <p:txBody>
          <a:bodyPr>
            <a:noAutofit/>
          </a:bodyPr>
          <a:lstStyle/>
          <a:p>
            <a:pPr marL="0" indent="0" algn="just">
              <a:lnSpc>
                <a:spcPct val="150000"/>
              </a:lnSpc>
              <a:buClr>
                <a:schemeClr val="tx2">
                  <a:lumMod val="60000"/>
                  <a:lumOff val="40000"/>
                </a:schemeClr>
              </a:buClr>
              <a:buNone/>
              <a:defRPr sz="3800"/>
            </a:pPr>
            <a:r>
              <a:rPr lang="tr-TR" sz="4800" dirty="0">
                <a:cs typeface="Times New Roman" panose="02020603050405020304" pitchFamily="18" charset="0"/>
              </a:rPr>
              <a:t>	Salgın hastalık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Tree>
    <p:extLst>
      <p:ext uri="{BB962C8B-B14F-4D97-AF65-F5344CB8AC3E}">
        <p14:creationId xmlns:p14="http://schemas.microsoft.com/office/powerpoint/2010/main" xmlns="" val="236229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a16="http://schemas.microsoft.com/office/drawing/2014/main" xmlns="" id="{9EC925D6-1CF8-2741-99AB-CFFC0FE0FEDF}"/>
              </a:ext>
            </a:extLst>
          </p:cNvPr>
          <p:cNvSpPr/>
          <p:nvPr/>
        </p:nvSpPr>
        <p:spPr>
          <a:xfrm>
            <a:off x="1867677" y="2402959"/>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867678" y="2203450"/>
            <a:ext cx="20155744"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Tree>
    <p:extLst>
      <p:ext uri="{BB962C8B-B14F-4D97-AF65-F5344CB8AC3E}">
        <p14:creationId xmlns:p14="http://schemas.microsoft.com/office/powerpoint/2010/main" xmlns="" val="202714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174C033F-1FF3-E346-AB27-5102E82F862D}"/>
              </a:ext>
            </a:extLst>
          </p:cNvPr>
          <p:cNvSpPr/>
          <p:nvPr/>
        </p:nvSpPr>
        <p:spPr>
          <a:xfrm>
            <a:off x="1676291" y="2381693"/>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974002" y="2203450"/>
            <a:ext cx="2006887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xmlns="" val="418746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830A84E1-2735-474A-BCE1-C6B220ADA8A2}"/>
              </a:ext>
            </a:extLst>
          </p:cNvPr>
          <p:cNvSpPr/>
          <p:nvPr/>
        </p:nvSpPr>
        <p:spPr>
          <a:xfrm>
            <a:off x="1397313" y="2381693"/>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80238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xmlns="" val="131485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6B65137D-4647-C342-AA1E-88B9D92E98DD}"/>
              </a:ext>
            </a:extLst>
          </p:cNvPr>
          <p:cNvSpPr/>
          <p:nvPr/>
        </p:nvSpPr>
        <p:spPr>
          <a:xfrm>
            <a:off x="1397313" y="23816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97747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xmlns="" val="419558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AD76B4E8-0FE2-0C4F-8D1A-F0E56FE7DF44}"/>
              </a:ext>
            </a:extLst>
          </p:cNvPr>
          <p:cNvSpPr/>
          <p:nvPr/>
        </p:nvSpPr>
        <p:spPr>
          <a:xfrm>
            <a:off x="1397314" y="2381693"/>
            <a:ext cx="11574408"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85572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xmlns="" val="54586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4F61189D-0F69-594E-888E-0FA62467517E}"/>
              </a:ext>
            </a:extLst>
          </p:cNvPr>
          <p:cNvSpPr/>
          <p:nvPr/>
        </p:nvSpPr>
        <p:spPr>
          <a:xfrm>
            <a:off x="1397314" y="2381693"/>
            <a:ext cx="10766333"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3655858"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xmlns="" val="130888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66A029CB-B2F4-134B-A6E9-D3A6CCFEA93A}"/>
              </a:ext>
            </a:extLst>
          </p:cNvPr>
          <p:cNvSpPr/>
          <p:nvPr/>
        </p:nvSpPr>
        <p:spPr>
          <a:xfrm>
            <a:off x="1397314" y="2381694"/>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67284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Tree>
    <p:extLst>
      <p:ext uri="{BB962C8B-B14F-4D97-AF65-F5344CB8AC3E}">
        <p14:creationId xmlns:p14="http://schemas.microsoft.com/office/powerpoint/2010/main" xmlns="" val="414967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78758954-D59F-714E-95B4-599140B23D85}"/>
              </a:ext>
            </a:extLst>
          </p:cNvPr>
          <p:cNvSpPr/>
          <p:nvPr/>
        </p:nvSpPr>
        <p:spPr>
          <a:xfrm>
            <a:off x="1397313" y="2381693"/>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p>
        </p:txBody>
      </p:sp>
    </p:spTree>
    <p:extLst>
      <p:ext uri="{BB962C8B-B14F-4D97-AF65-F5344CB8AC3E}">
        <p14:creationId xmlns:p14="http://schemas.microsoft.com/office/powerpoint/2010/main" xmlns="" val="201245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extLst>
      <p:ext uri="{BB962C8B-B14F-4D97-AF65-F5344CB8AC3E}">
        <p14:creationId xmlns:p14="http://schemas.microsoft.com/office/powerpoint/2010/main" xmlns="" val="370560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838450"/>
            <a:ext cx="18780751" cy="8702676"/>
          </a:xfrm>
        </p:spPr>
        <p:txBody>
          <a:bodyPr>
            <a:normAutofit/>
          </a:bodyPr>
          <a:lstStyle/>
          <a:p>
            <a:pPr marL="457200" indent="-457200">
              <a:lnSpc>
                <a:spcPct val="150000"/>
              </a:lnSpc>
              <a:buClr>
                <a:srgbClr val="FF0000"/>
              </a:buClr>
            </a:pPr>
            <a:r>
              <a:rPr lang="tr-TR" sz="4800" dirty="0">
                <a:ea typeface="Calibri" panose="020F0502020204030204" pitchFamily="34" charset="0"/>
              </a:rPr>
              <a:t>Salgın </a:t>
            </a:r>
            <a:r>
              <a:rPr lang="tr-TR" sz="4800" dirty="0"/>
              <a:t>hastalık sürecinin çocuklar  ve aileleri üzerinde yarattığı olumsuz etkileri azaltmak </a:t>
            </a:r>
          </a:p>
          <a:p>
            <a:pPr marL="457200" indent="-457200">
              <a:lnSpc>
                <a:spcPct val="150000"/>
              </a:lnSpc>
              <a:buClr>
                <a:srgbClr val="FF0000"/>
              </a:buClr>
            </a:pPr>
            <a:r>
              <a:rPr lang="tr-TR" sz="4800" dirty="0"/>
              <a:t>Salgın hastalık sonrasında çocuk ve ailelerin uyum sürecine destek olmak</a:t>
            </a:r>
          </a:p>
          <a:p>
            <a:pPr marL="457200" indent="-457200">
              <a:lnSpc>
                <a:spcPct val="150000"/>
              </a:lnSpc>
              <a:buClr>
                <a:srgbClr val="FF0000"/>
              </a:buClr>
            </a:pPr>
            <a:r>
              <a:rPr lang="tr-TR" sz="4800" dirty="0"/>
              <a:t>Salgın hastalığı sonrasında ailelerin çocuklarına nasıl destek olacakları hakkında bilgi vermek</a:t>
            </a:r>
          </a:p>
          <a:p>
            <a:pPr marL="457200" indent="-457200">
              <a:lnSpc>
                <a:spcPct val="150000"/>
              </a:lnSpc>
              <a:buClr>
                <a:srgbClr val="FF0000"/>
              </a:buClr>
            </a:pPr>
            <a:r>
              <a:rPr lang="tr-TR" sz="4800" dirty="0"/>
              <a:t>Okullarda salgın hastalıkla ile ilgili </a:t>
            </a:r>
            <a:r>
              <a:rPr lang="tr-TR" sz="4800" dirty="0" err="1"/>
              <a:t>psikososyal</a:t>
            </a:r>
            <a:r>
              <a:rPr lang="tr-TR" sz="4800" dirty="0"/>
              <a:t> destek çalışmalarını gerçekleştirmek</a:t>
            </a:r>
          </a:p>
          <a:p>
            <a:pPr>
              <a:lnSpc>
                <a:spcPct val="150000"/>
              </a:lnSpc>
              <a:buClr>
                <a:srgbClr val="FF0000"/>
              </a:buClr>
            </a:pPr>
            <a:endParaRPr lang="tr-TR" sz="4800" dirty="0"/>
          </a:p>
        </p:txBody>
      </p:sp>
      <p:sp>
        <p:nvSpPr>
          <p:cNvPr id="4" name="TextBox 6">
            <a:extLst>
              <a:ext uri="{FF2B5EF4-FFF2-40B4-BE49-F238E27FC236}">
                <a16:creationId xmlns:a16="http://schemas.microsoft.com/office/drawing/2014/main" xmlns="" id="{F17277F8-69C7-F049-9DFD-12282B1AE89C}"/>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AMAÇ VE HEDEFLER</a:t>
            </a:r>
            <a:endParaRPr lang="tr-TR" sz="6000" dirty="0">
              <a:solidFill>
                <a:schemeClr val="bg1"/>
              </a:solidFill>
            </a:endParaRPr>
          </a:p>
        </p:txBody>
      </p:sp>
    </p:spTree>
    <p:extLst>
      <p:ext uri="{BB962C8B-B14F-4D97-AF65-F5344CB8AC3E}">
        <p14:creationId xmlns:p14="http://schemas.microsoft.com/office/powerpoint/2010/main" xmlns="" val="382280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xmlns="" id="{B810AA6A-02BD-604B-86E6-AFCE48A054F2}"/>
              </a:ext>
            </a:extLst>
          </p:cNvPr>
          <p:cNvSpPr/>
          <p:nvPr/>
        </p:nvSpPr>
        <p:spPr>
          <a:xfrm>
            <a:off x="3416728" y="10781414"/>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62728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Bu süreçte yaşadığınız yoğun stres ve kaygı ile başa çıkamadığınızı düşünüyorsanız psikolojik yardım almak uygun bir yaklaşım olacaktır. </a:t>
            </a:r>
          </a:p>
          <a:p>
            <a:pPr marL="0" indent="0" algn="just">
              <a:buClr>
                <a:srgbClr val="FF0000"/>
              </a:buClr>
              <a:buNone/>
            </a:pPr>
            <a:r>
              <a:rPr lang="tr-TR" sz="4400" dirty="0"/>
              <a:t>Özellikle; </a:t>
            </a:r>
          </a:p>
          <a:p>
            <a:pPr algn="just">
              <a:buClr>
                <a:srgbClr val="FF0000"/>
              </a:buClr>
            </a:pPr>
            <a:r>
              <a:rPr lang="tr-TR" sz="4400" dirty="0"/>
              <a:t>Duygusal, fiziksel, bilişsel tepkilerinizde zamanla herhangi bir azalma olmuyorsa, </a:t>
            </a:r>
          </a:p>
          <a:p>
            <a:pPr algn="just">
              <a:buClr>
                <a:srgbClr val="FF0000"/>
              </a:buClr>
            </a:pPr>
            <a:r>
              <a:rPr lang="tr-TR" sz="4400" dirty="0"/>
              <a:t>Bu tepkilerin sıklığı ve yoğunluğu giderek artıyorsa, </a:t>
            </a:r>
          </a:p>
          <a:p>
            <a:pPr algn="just">
              <a:buClr>
                <a:srgbClr val="FF0000"/>
              </a:buClr>
            </a:pPr>
            <a:r>
              <a:rPr lang="tr-TR" sz="4400" dirty="0"/>
              <a:t>Bu tepkiler sizin günlük hayatınızı (ailenizi, işinizi ve arkadaşlık ilişkilerinizi) ciddi şekilde olumsuz etkiliyorsa, </a:t>
            </a:r>
          </a:p>
          <a:p>
            <a:pPr algn="just">
              <a:buClr>
                <a:srgbClr val="FF0000"/>
              </a:buClr>
            </a:pPr>
            <a:r>
              <a:rPr lang="tr-TR" sz="4400" dirty="0"/>
              <a:t>Bir nedeni olmaksızın, çok yoğun korku ve endişe yaşıyorsanız,</a:t>
            </a:r>
          </a:p>
          <a:p>
            <a:pPr algn="just">
              <a:buClr>
                <a:srgbClr val="FF0000"/>
              </a:buClr>
            </a:pPr>
            <a:r>
              <a:rPr lang="tr-TR" sz="4400" dirty="0"/>
              <a:t>Aşırı kaygı ve panik belirtileri gösteriyorsanız (nefessiz kalma, sürekli titreme ve baş dönmesi, kalp atışının sürekli hızlanması, yüksek tansiyon, aşırı irkilme tepkileri vb.), </a:t>
            </a:r>
          </a:p>
          <a:p>
            <a:pPr algn="just">
              <a:buClr>
                <a:srgbClr val="FF0000"/>
              </a:buClr>
            </a:pPr>
            <a:r>
              <a:rPr lang="tr-TR" sz="4400" dirty="0"/>
              <a:t>Geleceğe ve sevdiklerinize dair yoğun endişe ve umutsuzluk hissediyorsanız, </a:t>
            </a:r>
          </a:p>
          <a:p>
            <a:pPr marL="0" indent="0" algn="ctr">
              <a:buClr>
                <a:srgbClr val="FF0000"/>
              </a:buClr>
              <a:buNone/>
            </a:pPr>
            <a:r>
              <a:rPr lang="tr-TR" sz="4400" b="1" dirty="0">
                <a:solidFill>
                  <a:srgbClr val="FFFF00"/>
                </a:solidFill>
              </a:rPr>
              <a:t>HİÇ ZAMAN KAYBETMEDEN MUTLAKA BİR UZMANA BAŞVURUN.</a:t>
            </a:r>
          </a:p>
        </p:txBody>
      </p:sp>
    </p:spTree>
    <p:extLst>
      <p:ext uri="{BB962C8B-B14F-4D97-AF65-F5344CB8AC3E}">
        <p14:creationId xmlns:p14="http://schemas.microsoft.com/office/powerpoint/2010/main" xmlns="" val="107213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xmlns="" id="{FA97B56C-A596-274D-83D8-44F26E1A0FA1}"/>
              </a:ext>
            </a:extLst>
          </p:cNvPr>
          <p:cNvSpPr txBox="1">
            <a:spLocks/>
          </p:cNvSpPr>
          <p:nvPr/>
        </p:nvSpPr>
        <p:spPr>
          <a:xfrm>
            <a:off x="6190743" y="4611819"/>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8800" b="1" dirty="0"/>
              <a:t>Salgın Hastalığına Bağlı </a:t>
            </a:r>
          </a:p>
          <a:p>
            <a:pPr marL="0" indent="0" algn="ctr">
              <a:buNone/>
            </a:pPr>
            <a:r>
              <a:rPr lang="tr-TR" sz="8800" b="1" dirty="0"/>
              <a:t>Olarak Çocuklarda </a:t>
            </a:r>
          </a:p>
          <a:p>
            <a:pPr marL="0" indent="0" algn="ctr">
              <a:buNone/>
            </a:pPr>
            <a:r>
              <a:rPr lang="tr-TR" sz="8800" b="1" dirty="0"/>
              <a:t>Görülebilecek Tepkiler </a:t>
            </a:r>
            <a:endParaRPr lang="tr-TR" sz="8800" dirty="0"/>
          </a:p>
        </p:txBody>
      </p:sp>
    </p:spTree>
    <p:extLst>
      <p:ext uri="{BB962C8B-B14F-4D97-AF65-F5344CB8AC3E}">
        <p14:creationId xmlns:p14="http://schemas.microsoft.com/office/powerpoint/2010/main" xmlns="" val="1635066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Ebeveynlerin yanından ayrılmak istememe</a:t>
            </a:r>
          </a:p>
          <a:p>
            <a:pPr>
              <a:lnSpc>
                <a:spcPct val="100000"/>
              </a:lnSpc>
              <a:buClr>
                <a:srgbClr val="FF0000"/>
              </a:buClr>
              <a:defRPr/>
            </a:pPr>
            <a:r>
              <a:rPr lang="tr-TR" sz="4400" dirty="0"/>
              <a:t>Sürekli ağlama ya da ağlamaklı olma </a:t>
            </a:r>
          </a:p>
          <a:p>
            <a:pPr>
              <a:lnSpc>
                <a:spcPct val="100000"/>
              </a:lnSpc>
              <a:buClr>
                <a:srgbClr val="FF0000"/>
              </a:buClr>
              <a:defRPr/>
            </a:pPr>
            <a:r>
              <a:rPr lang="tr-TR" sz="4400" dirty="0"/>
              <a:t>Huzursuzluk hissetme, huysuz ve sinirli olma </a:t>
            </a:r>
          </a:p>
          <a:p>
            <a:pPr>
              <a:lnSpc>
                <a:spcPct val="100000"/>
              </a:lnSpc>
              <a:buClr>
                <a:srgbClr val="FF0000"/>
              </a:buClr>
              <a:defRPr/>
            </a:pPr>
            <a:r>
              <a:rPr lang="tr-TR" sz="4400" dirty="0"/>
              <a:t>Öfke nöbetleri geçirme, </a:t>
            </a:r>
          </a:p>
          <a:p>
            <a:pPr>
              <a:lnSpc>
                <a:spcPct val="100000"/>
              </a:lnSpc>
              <a:buClr>
                <a:srgbClr val="FF0000"/>
              </a:buClr>
              <a:defRPr/>
            </a:pPr>
            <a:r>
              <a:rPr lang="tr-TR" sz="4400" dirty="0"/>
              <a:t>Karın ağrısı ya da baş ağrısı gibi fiziksel şikâyetler </a:t>
            </a:r>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4" y="3194050"/>
            <a:ext cx="9668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ıslatma </a:t>
            </a:r>
          </a:p>
          <a:p>
            <a:pPr>
              <a:lnSpc>
                <a:spcPct val="100000"/>
              </a:lnSpc>
              <a:buClr>
                <a:srgbClr val="FF0000"/>
              </a:buClr>
              <a:defRPr/>
            </a:pPr>
            <a:r>
              <a:rPr lang="tr-TR" sz="4400" dirty="0"/>
              <a:t>Aşırı ürkeklik ya da korkuların başlaması (yalnız kalma, karanlık, hayalet vb.) </a:t>
            </a:r>
          </a:p>
          <a:p>
            <a:pPr>
              <a:lnSpc>
                <a:spcPct val="100000"/>
              </a:lnSpc>
              <a:buClr>
                <a:srgbClr val="FF0000"/>
              </a:buClr>
              <a:defRPr/>
            </a:pPr>
            <a:r>
              <a:rPr lang="tr-TR" sz="4400" dirty="0"/>
              <a:t>Oyunlarda sürekli salgın hastalığı canlandırma/yaşama </a:t>
            </a:r>
          </a:p>
          <a:p>
            <a:pPr>
              <a:lnSpc>
                <a:spcPct val="100000"/>
              </a:lnSpc>
              <a:buClr>
                <a:srgbClr val="FF0000"/>
              </a:buClr>
              <a:defRPr/>
            </a:pPr>
            <a:r>
              <a:rPr lang="tr-TR" sz="4400" dirty="0"/>
              <a:t>Konuşma zorluğu yaşamaya başlama </a:t>
            </a:r>
          </a:p>
          <a:p>
            <a:pPr>
              <a:lnSpc>
                <a:spcPct val="100000"/>
              </a:lnSpc>
              <a:buClr>
                <a:srgbClr val="FF0000"/>
              </a:buClr>
              <a:defRPr/>
            </a:pPr>
            <a:endParaRPr lang="tr-TR" sz="4400" dirty="0"/>
          </a:p>
        </p:txBody>
      </p:sp>
    </p:spTree>
    <p:extLst>
      <p:ext uri="{BB962C8B-B14F-4D97-AF65-F5344CB8AC3E}">
        <p14:creationId xmlns:p14="http://schemas.microsoft.com/office/powerpoint/2010/main" xmlns="" val="240447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5" y="31940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düşmesi</a:t>
            </a:r>
          </a:p>
          <a:p>
            <a:pPr>
              <a:lnSpc>
                <a:spcPct val="100000"/>
              </a:lnSpc>
              <a:buClr>
                <a:srgbClr val="FF0000"/>
              </a:buClr>
              <a:defRPr/>
            </a:pPr>
            <a:r>
              <a:rPr lang="tr-TR" sz="4400" dirty="0"/>
              <a:t>Herkesten uzaklaşma / içine kapanma</a:t>
            </a:r>
          </a:p>
          <a:p>
            <a:pPr>
              <a:lnSpc>
                <a:spcPct val="100000"/>
              </a:lnSpc>
              <a:buClr>
                <a:srgbClr val="FF0000"/>
              </a:buClr>
              <a:defRPr/>
            </a:pPr>
            <a:r>
              <a:rPr lang="tr-TR" sz="4400" dirty="0"/>
              <a:t>Kâbus görme, uyumak istememe ya da uyku problemleri</a:t>
            </a:r>
          </a:p>
          <a:p>
            <a:pPr>
              <a:lnSpc>
                <a:spcPct val="100000"/>
              </a:lnSpc>
              <a:buClr>
                <a:srgbClr val="FF0000"/>
              </a:buClr>
              <a:defRPr/>
            </a:pPr>
            <a:r>
              <a:rPr lang="tr-TR" sz="4400" dirty="0"/>
              <a:t>Karın ağrısı ya da baş ağrısı gibi fiziksel şikâyetler</a:t>
            </a:r>
          </a:p>
          <a:p>
            <a:pPr>
              <a:lnSpc>
                <a:spcPct val="100000"/>
              </a:lnSpc>
              <a:buClr>
                <a:srgbClr val="FF0000"/>
              </a:buClr>
              <a:defRPr/>
            </a:pPr>
            <a:r>
              <a:rPr lang="tr-TR" sz="4400" dirty="0"/>
              <a:t>Aşırı alıngan, sinirli ya da kavgacı olma</a:t>
            </a:r>
          </a:p>
          <a:p>
            <a:pPr>
              <a:lnSpc>
                <a:spcPct val="100000"/>
              </a:lnSpc>
              <a:buClr>
                <a:srgbClr val="FF0000"/>
              </a:buClr>
              <a:defRPr/>
            </a:pPr>
            <a:endParaRPr lang="tr-TR" sz="4400" dirty="0"/>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çekme</a:t>
            </a:r>
          </a:p>
          <a:p>
            <a:pPr>
              <a:lnSpc>
                <a:spcPct val="100000"/>
              </a:lnSpc>
              <a:buClr>
                <a:srgbClr val="FF0000"/>
              </a:buClr>
              <a:defRPr/>
            </a:pPr>
            <a:r>
              <a:rPr lang="tr-TR" sz="4400" dirty="0"/>
              <a:t>Korkular geliştirme ve hep bu korkulardan söz etme</a:t>
            </a:r>
          </a:p>
          <a:p>
            <a:pPr>
              <a:lnSpc>
                <a:spcPct val="100000"/>
              </a:lnSpc>
              <a:buClr>
                <a:srgbClr val="FF0000"/>
              </a:buClr>
              <a:defRPr/>
            </a:pPr>
            <a:r>
              <a:rPr lang="tr-TR" sz="4400" dirty="0"/>
              <a:t>Sevdiği şeylerden artık zevk alamama</a:t>
            </a:r>
          </a:p>
          <a:p>
            <a:pPr>
              <a:lnSpc>
                <a:spcPct val="100000"/>
              </a:lnSpc>
              <a:buClr>
                <a:srgbClr val="FF0000"/>
              </a:buClr>
              <a:defRPr/>
            </a:pPr>
            <a:r>
              <a:rPr lang="tr-TR" sz="4400" dirty="0"/>
              <a:t>Daha fazla ya da daha az yemek yeme</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xmlns="" val="428392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yaşama </a:t>
            </a:r>
          </a:p>
          <a:p>
            <a:pPr>
              <a:lnSpc>
                <a:spcPct val="100000"/>
              </a:lnSpc>
              <a:buClr>
                <a:srgbClr val="FF0000"/>
              </a:buClr>
              <a:defRPr/>
            </a:pPr>
            <a:r>
              <a:rPr lang="tr-TR" sz="4400" dirty="0"/>
              <a:t>Salgın hastalığı hatırlatıcı yerlerden ya da kişilerden kaçma</a:t>
            </a:r>
          </a:p>
          <a:p>
            <a:pPr>
              <a:lnSpc>
                <a:spcPct val="100000"/>
              </a:lnSpc>
              <a:buClr>
                <a:srgbClr val="FF0000"/>
              </a:buClr>
              <a:defRPr/>
            </a:pPr>
            <a:r>
              <a:rPr lang="tr-TR" sz="4400" dirty="0"/>
              <a:t>Salgın hastalık hakkında konuşmaktan kaçınma</a:t>
            </a:r>
          </a:p>
          <a:p>
            <a:pPr>
              <a:lnSpc>
                <a:spcPct val="100000"/>
              </a:lnSpc>
              <a:buClr>
                <a:srgbClr val="FF0000"/>
              </a:buClr>
              <a:defRPr/>
            </a:pPr>
            <a:r>
              <a:rPr lang="tr-TR" sz="4400" dirty="0"/>
              <a:t>Zararlı alışkanlıklara yönelme (Tütün, alkol, madde vb.) </a:t>
            </a:r>
          </a:p>
          <a:p>
            <a:pPr>
              <a:lnSpc>
                <a:spcPct val="100000"/>
              </a:lnSpc>
              <a:buClr>
                <a:srgbClr val="FF0000"/>
              </a:buClr>
              <a:buNone/>
              <a:defRPr/>
            </a:pPr>
            <a:endParaRPr lang="tr-TR" sz="4400" dirty="0"/>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5" y="31940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isteği</a:t>
            </a:r>
          </a:p>
          <a:p>
            <a:pPr>
              <a:lnSpc>
                <a:spcPct val="100000"/>
              </a:lnSpc>
              <a:buClr>
                <a:srgbClr val="FF0000"/>
              </a:buClr>
              <a:defRPr/>
            </a:pPr>
            <a:r>
              <a:rPr lang="tr-TR" sz="4400" dirty="0"/>
              <a:t>Aşırı alıngan ya da öfkeli olma</a:t>
            </a:r>
          </a:p>
          <a:p>
            <a:pPr>
              <a:lnSpc>
                <a:spcPct val="100000"/>
              </a:lnSpc>
              <a:buClr>
                <a:srgbClr val="FF0000"/>
              </a:buClr>
              <a:defRPr/>
            </a:pPr>
            <a:r>
              <a:rPr lang="tr-TR" sz="4400" dirty="0"/>
              <a:t>Sevdiği şeylerden artık zevk almama </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xmlns="" val="155282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	Okullar normalliği temsil eden ve eğitim yoluyla normal yaşama geri dönmeyi kolaylaştıran önemli kurumlardır.</a:t>
            </a:r>
          </a:p>
          <a:p>
            <a:pPr marL="0" indent="0" algn="just">
              <a:buClr>
                <a:srgbClr val="FF0000"/>
              </a:buClr>
              <a:buNone/>
            </a:pPr>
            <a:r>
              <a:rPr lang="tr-TR" sz="4400" dirty="0"/>
              <a:t>Okulda bulunmak;</a:t>
            </a:r>
          </a:p>
          <a:p>
            <a:pPr algn="just">
              <a:buClr>
                <a:srgbClr val="FF0000"/>
              </a:buClr>
            </a:pPr>
            <a:r>
              <a:rPr lang="tr-TR" sz="4400" dirty="0"/>
              <a:t>Oyun ve diğer okul etkinliklerine katılmak; özellikle çocukların ihtiyaç duydukları, süreklilik, değişmezlik ve normallik hissinin oluşmasına yardımcı olur.</a:t>
            </a:r>
          </a:p>
          <a:p>
            <a:pPr algn="just">
              <a:buClr>
                <a:srgbClr val="FF0000"/>
              </a:buClr>
            </a:pPr>
            <a:r>
              <a:rPr lang="tr-TR" sz="4400" dirty="0"/>
              <a:t>Çocukların ihtiyaçlarını daha kolay ifade etmelerini sağlar.</a:t>
            </a:r>
          </a:p>
          <a:p>
            <a:pPr algn="just">
              <a:buClr>
                <a:srgbClr val="FF0000"/>
              </a:buClr>
            </a:pPr>
            <a:r>
              <a:rPr lang="tr-TR" sz="4400" dirty="0">
                <a:cs typeface="Times New Roman" panose="02020603050405020304" pitchFamily="18" charset="0"/>
              </a:rPr>
              <a:t>Salgın hastalık süreciyle ilgili 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endParaRPr lang="tr-TR" sz="4400" dirty="0"/>
          </a:p>
        </p:txBody>
      </p:sp>
    </p:spTree>
    <p:extLst>
      <p:ext uri="{BB962C8B-B14F-4D97-AF65-F5344CB8AC3E}">
        <p14:creationId xmlns:p14="http://schemas.microsoft.com/office/powerpoint/2010/main" xmlns="" val="142415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C06C01FE-55D6-B645-BBE8-75477BC7C4DF}"/>
              </a:ext>
            </a:extLst>
          </p:cNvPr>
          <p:cNvSpPr/>
          <p:nvPr/>
        </p:nvSpPr>
        <p:spPr>
          <a:xfrm>
            <a:off x="674915" y="2875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688212"/>
            <a:ext cx="1920111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4400" dirty="0" smtClean="0"/>
              <a:t>zorlayıcı </a:t>
            </a:r>
            <a:r>
              <a:rPr lang="tr-TR" sz="4400" dirty="0"/>
              <a:t>süreci atlatmaları için en sağlıklı ve doğal yoldur.</a:t>
            </a:r>
          </a:p>
        </p:txBody>
      </p:sp>
    </p:spTree>
    <p:extLst>
      <p:ext uri="{BB962C8B-B14F-4D97-AF65-F5344CB8AC3E}">
        <p14:creationId xmlns:p14="http://schemas.microsoft.com/office/powerpoint/2010/main" xmlns="" val="2214968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43BFFB1-9821-704E-A7AD-02F4CA3FB098}"/>
              </a:ext>
            </a:extLst>
          </p:cNvPr>
          <p:cNvSpPr/>
          <p:nvPr/>
        </p:nvSpPr>
        <p:spPr>
          <a:xfrm>
            <a:off x="674914" y="338115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94042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xmlns="" val="44621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40906B6C-2E94-F146-AF0A-8D8AAAF1F518}"/>
              </a:ext>
            </a:extLst>
          </p:cNvPr>
          <p:cNvSpPr/>
          <p:nvPr/>
        </p:nvSpPr>
        <p:spPr>
          <a:xfrm>
            <a:off x="674914" y="3381153"/>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1505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xmlns="" val="164096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EE285662-D1BD-9241-93B4-EEB768EDAE97}"/>
              </a:ext>
            </a:extLst>
          </p:cNvPr>
          <p:cNvSpPr/>
          <p:nvPr/>
        </p:nvSpPr>
        <p:spPr>
          <a:xfrm>
            <a:off x="674915" y="3381153"/>
            <a:ext cx="4322388"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6477375"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p:txBody>
      </p:sp>
    </p:spTree>
    <p:extLst>
      <p:ext uri="{BB962C8B-B14F-4D97-AF65-F5344CB8AC3E}">
        <p14:creationId xmlns:p14="http://schemas.microsoft.com/office/powerpoint/2010/main" xmlns="" val="151036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8443609" y="4808551"/>
            <a:ext cx="14139492" cy="2800767"/>
          </a:xfrm>
          <a:prstGeom prst="rect">
            <a:avLst/>
          </a:prstGeom>
          <a:noFill/>
        </p:spPr>
        <p:txBody>
          <a:bodyPr wrap="square" rtlCol="0">
            <a:spAutoFit/>
          </a:bodyPr>
          <a:lstStyle/>
          <a:p>
            <a:pPr algn="ctr"/>
            <a:r>
              <a:rPr lang="tr-TR" sz="8800" b="1" spc="300" dirty="0">
                <a:cs typeface="Times New Roman" panose="02020603050405020304" pitchFamily="18" charset="0"/>
              </a:rPr>
              <a:t>SALGIN</a:t>
            </a:r>
          </a:p>
          <a:p>
            <a:pPr algn="ctr"/>
            <a:r>
              <a:rPr lang="tr-TR" sz="8800" b="1" spc="300" dirty="0">
                <a:cs typeface="Times New Roman" panose="02020603050405020304" pitchFamily="18" charset="0"/>
              </a:rPr>
              <a:t>HASTALIKLAR ve ETKİLERİ </a:t>
            </a:r>
            <a:endParaRPr lang="tr-TR" sz="8800" dirty="0"/>
          </a:p>
        </p:txBody>
      </p:sp>
    </p:spTree>
    <p:extLst>
      <p:ext uri="{BB962C8B-B14F-4D97-AF65-F5344CB8AC3E}">
        <p14:creationId xmlns:p14="http://schemas.microsoft.com/office/powerpoint/2010/main" xmlns="" val="1732309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DF311BED-9F1D-B946-B219-BF9DD1E060ED}"/>
              </a:ext>
            </a:extLst>
          </p:cNvPr>
          <p:cNvSpPr/>
          <p:nvPr/>
        </p:nvSpPr>
        <p:spPr>
          <a:xfrm>
            <a:off x="674914" y="3381152"/>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052408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p>
          <a:p>
            <a:pPr algn="just">
              <a:lnSpc>
                <a:spcPct val="150000"/>
              </a:lnSpc>
              <a:buClr>
                <a:srgbClr val="FF0000"/>
              </a:buClr>
            </a:pPr>
            <a:r>
              <a:rPr lang="tr-TR" sz="4400" dirty="0" smtClean="0"/>
              <a:t>Zorlayıcı </a:t>
            </a:r>
            <a:r>
              <a:rPr lang="tr-TR" sz="4400" dirty="0"/>
              <a:t>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Tree>
    <p:extLst>
      <p:ext uri="{BB962C8B-B14F-4D97-AF65-F5344CB8AC3E}">
        <p14:creationId xmlns:p14="http://schemas.microsoft.com/office/powerpoint/2010/main" xmlns="" val="1809684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41F957DA-51D5-D841-8489-1A3DA682EC9E}"/>
              </a:ext>
            </a:extLst>
          </p:cNvPr>
          <p:cNvSpPr/>
          <p:nvPr/>
        </p:nvSpPr>
        <p:spPr>
          <a:xfrm>
            <a:off x="956930" y="3381153"/>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07271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ergen yaştaki çocukla daha isteksiz görünse de) yeniden toparlanmaları için onlarla birlikte hoşça vakit geçirecek aktiviteler yapmak oldukça önemli ve gereklidir.</a:t>
            </a:r>
          </a:p>
        </p:txBody>
      </p:sp>
    </p:spTree>
    <p:extLst>
      <p:ext uri="{BB962C8B-B14F-4D97-AF65-F5344CB8AC3E}">
        <p14:creationId xmlns:p14="http://schemas.microsoft.com/office/powerpoint/2010/main" xmlns="" val="589924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8DB27E73-4C89-2F4C-90B1-602062060DEE}"/>
              </a:ext>
            </a:extLst>
          </p:cNvPr>
          <p:cNvSpPr/>
          <p:nvPr/>
        </p:nvSpPr>
        <p:spPr>
          <a:xfrm>
            <a:off x="1110234" y="3402418"/>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3956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p>
          <a:p>
            <a:pPr algn="just">
              <a:lnSpc>
                <a:spcPct val="150000"/>
              </a:lnSpc>
              <a:buClr>
                <a:srgbClr val="FF0000"/>
              </a:buClr>
            </a:pPr>
            <a:endParaRPr lang="tr-TR" sz="4400" dirty="0"/>
          </a:p>
        </p:txBody>
      </p:sp>
    </p:spTree>
    <p:extLst>
      <p:ext uri="{BB962C8B-B14F-4D97-AF65-F5344CB8AC3E}">
        <p14:creationId xmlns:p14="http://schemas.microsoft.com/office/powerpoint/2010/main" xmlns="" val="2675770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87581F75-8AA8-8B4B-8765-B6CF014F6B10}"/>
              </a:ext>
            </a:extLst>
          </p:cNvPr>
          <p:cNvSpPr/>
          <p:nvPr/>
        </p:nvSpPr>
        <p:spPr>
          <a:xfrm>
            <a:off x="1110234" y="287531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259090" y="2709477"/>
            <a:ext cx="2080324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lnSpc>
                <a:spcPct val="150000"/>
              </a:lnSpc>
              <a:buClr>
                <a:srgbClr val="FF0000"/>
              </a:buClr>
            </a:pPr>
            <a:r>
              <a:rPr lang="tr-TR" sz="4400" dirty="0"/>
              <a:t>Sorumluklarıyla ilgili farklılık olabileceğini de göz önünde bulundurun. Örneğin;1 odasını düzenli bir alışkanlıkla toplayan çocuğun odasını toplamak istememesi, okul başarısındaki farklılıklar, gelecekle ilgili  beklentilerinde farklılıklar , motivasyon eksikliği gibi.</a:t>
            </a:r>
          </a:p>
          <a:p>
            <a:pPr algn="just">
              <a:lnSpc>
                <a:spcPct val="150000"/>
              </a:lnSpc>
              <a:buClr>
                <a:srgbClr val="FF0000"/>
              </a:buClr>
            </a:pPr>
            <a:endParaRPr lang="tr-TR" sz="4400" dirty="0"/>
          </a:p>
        </p:txBody>
      </p:sp>
    </p:spTree>
    <p:extLst>
      <p:ext uri="{BB962C8B-B14F-4D97-AF65-F5344CB8AC3E}">
        <p14:creationId xmlns:p14="http://schemas.microsoft.com/office/powerpoint/2010/main" xmlns="" val="2930806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8C46259-7877-D443-B4E0-7EF974E80872}"/>
              </a:ext>
            </a:extLst>
          </p:cNvPr>
          <p:cNvSpPr/>
          <p:nvPr/>
        </p:nvSpPr>
        <p:spPr>
          <a:xfrm>
            <a:off x="977075" y="2875073"/>
            <a:ext cx="5062218"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704951"/>
            <a:ext cx="21710855" cy="8948785"/>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mask 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extLst>
      <p:ext uri="{BB962C8B-B14F-4D97-AF65-F5344CB8AC3E}">
        <p14:creationId xmlns:p14="http://schemas.microsoft.com/office/powerpoint/2010/main" xmlns="" val="1915748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7DD8B1E-8726-454B-B029-92FCEBB49659}"/>
              </a:ext>
            </a:extLst>
          </p:cNvPr>
          <p:cNvSpPr/>
          <p:nvPr/>
        </p:nvSpPr>
        <p:spPr>
          <a:xfrm>
            <a:off x="935664" y="2743198"/>
            <a:ext cx="4253023"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583269"/>
            <a:ext cx="20621357" cy="9401208"/>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p>
          <a:p>
            <a:pPr algn="just">
              <a:lnSpc>
                <a:spcPct val="150000"/>
              </a:lnSpc>
              <a:buClr>
                <a:srgbClr val="FF0000"/>
              </a:buClr>
            </a:pPr>
            <a:r>
              <a:rPr lang="tr-TR" sz="4400" dirty="0"/>
              <a:t>Kendinize ve çocuklarınıza yardımcı olmak için yapabileceğiniz en iyi şeylerden biri de doğru kaynaklardan bilgi almaktır. Özellikle yapabileceklerinizle ilgili olarak çocuğunuzun okulunda sizlere verilecek bilgileri lütfen uygulayın. </a:t>
            </a:r>
          </a:p>
          <a:p>
            <a:pPr algn="just">
              <a:lnSpc>
                <a:spcPct val="150000"/>
              </a:lnSpc>
              <a:buClr>
                <a:srgbClr val="FF0000"/>
              </a:buClr>
            </a:pPr>
            <a:r>
              <a:rPr lang="tr-TR" sz="4400" dirty="0">
                <a:cs typeface="Times New Roman" panose="02020603050405020304" pitchFamily="18" charset="0"/>
              </a:rPr>
              <a:t>Çocukların salgını kavramaları (virüs, karantina, mutasyon vb.) ailelerinde, okullarında ve mahallelerinde meydana gelen değişiklikleri anlamaları için temel bilgiler sağlayın.</a:t>
            </a:r>
          </a:p>
          <a:p>
            <a:pPr algn="just">
              <a:lnSpc>
                <a:spcPct val="150000"/>
              </a:lnSpc>
              <a:buClr>
                <a:srgbClr val="FF0000"/>
              </a:buClr>
            </a:pPr>
            <a:r>
              <a:rPr lang="tr-TR" sz="4400" dirty="0"/>
              <a:t>Çocuklarınızla ilgili danışmak istediğiniz bir konu olduğunda yine okul rehberlik ve psikolojik danışma servisinden ve rehberlik ve araştırma merkezlerinden yardım alın.</a:t>
            </a:r>
          </a:p>
          <a:p>
            <a:pPr algn="just">
              <a:lnSpc>
                <a:spcPct val="150000"/>
              </a:lnSpc>
              <a:buClr>
                <a:srgbClr val="FF0000"/>
              </a:buClr>
            </a:pPr>
            <a:endParaRPr lang="tr-TR" sz="4400" dirty="0"/>
          </a:p>
        </p:txBody>
      </p:sp>
    </p:spTree>
    <p:extLst>
      <p:ext uri="{BB962C8B-B14F-4D97-AF65-F5344CB8AC3E}">
        <p14:creationId xmlns:p14="http://schemas.microsoft.com/office/powerpoint/2010/main" xmlns="" val="4206126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08A06940-6A88-584E-A09F-882BB3ECBE6F}"/>
              </a:ext>
            </a:extLst>
          </p:cNvPr>
          <p:cNvSpPr/>
          <p:nvPr/>
        </p:nvSpPr>
        <p:spPr>
          <a:xfrm>
            <a:off x="674914" y="3381153"/>
            <a:ext cx="9574872"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08937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radyodan veya çevrimiçi olarak gördüklerine veya duyduklarına dikkat edin. Bir konu hakkında çok fazla bilgi endişeye (ergen yaştaki çocuklar için gelecek kaygısına) yol açabilir. </a:t>
            </a:r>
          </a:p>
          <a:p>
            <a:pPr algn="just">
              <a:lnSpc>
                <a:spcPct val="150000"/>
              </a:lnSpc>
              <a:buClr>
                <a:srgbClr val="FF0000"/>
              </a:buClr>
            </a:pPr>
            <a:r>
              <a:rPr lang="tr-TR" sz="4400" dirty="0">
                <a:ea typeface="Calibri" panose="020F0502020204030204" pitchFamily="34" charset="0"/>
              </a:rPr>
              <a:t>İnternette ve sosyal medyada salgın ile ilgili bazı hikayelerin söylentiye ve yanlış bilgilere dayanabileceği hakkında çocuklarla konuşun. Özellikle ergen yaştaki çocukların bu konu hakkındaki konuşmaya ve tartışmaya daha çok ihtiyaç duyabileceğinin farkında olun.</a:t>
            </a:r>
          </a:p>
          <a:p>
            <a:pPr algn="just">
              <a:buClr>
                <a:srgbClr val="FF0000"/>
              </a:buClr>
            </a:pPr>
            <a:endParaRPr lang="tr-TR" sz="4400" dirty="0"/>
          </a:p>
        </p:txBody>
      </p:sp>
    </p:spTree>
    <p:extLst>
      <p:ext uri="{BB962C8B-B14F-4D97-AF65-F5344CB8AC3E}">
        <p14:creationId xmlns:p14="http://schemas.microsoft.com/office/powerpoint/2010/main" xmlns="" val="2502381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15E43A21-CCB1-9942-9172-EDACBA8157E1}"/>
              </a:ext>
            </a:extLst>
          </p:cNvPr>
          <p:cNvSpPr/>
          <p:nvPr/>
        </p:nvSpPr>
        <p:spPr>
          <a:xfrm>
            <a:off x="914400" y="3381153"/>
            <a:ext cx="6528391"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57077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xmlns="" val="2405634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AMAÇLARI-1</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4812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a:t>Öğrencileri salgın hastalık zamanlarında yaşanabilecek normal psikolojik etkiler hakkında bilgilendirmek ve onların bu konuya ilişkin farkındalıklarını arttırmak. </a:t>
            </a:r>
          </a:p>
          <a:p>
            <a:pPr marL="457200" indent="-457200" algn="just">
              <a:lnSpc>
                <a:spcPct val="100000"/>
              </a:lnSpc>
              <a:buClr>
                <a:srgbClr val="FF0000"/>
              </a:buClr>
              <a:buFont typeface="+mj-lt"/>
              <a:buAutoNum type="arabicPeriod"/>
            </a:pPr>
            <a:r>
              <a:rPr lang="tr-TR" sz="4400" dirty="0"/>
              <a:t>Öğrencilere kendi tepkilerini anlama ve paylaşma olanağı vererek tepkilerinin doğal olduğunu göstermek ve öğrencilerin tepkilerini normalleştirmek. </a:t>
            </a:r>
          </a:p>
          <a:p>
            <a:pPr marL="457200" indent="-457200" algn="just">
              <a:lnSpc>
                <a:spcPct val="100000"/>
              </a:lnSpc>
              <a:buClr>
                <a:srgbClr val="FF0000"/>
              </a:buClr>
              <a:buFont typeface="+mj-lt"/>
              <a:buAutoNum type="arabicPeriod"/>
            </a:pPr>
            <a:r>
              <a:rPr lang="tr-TR" sz="4400" dirty="0"/>
              <a:t>Okul sistemi ile öğrenciler arasında yaşantıların paylaşılmasını sağlayarak, öğrencilerin okul ile iletişimini güçlendirmek. </a:t>
            </a:r>
          </a:p>
          <a:p>
            <a:pPr marL="457200" indent="-457200" algn="just">
              <a:lnSpc>
                <a:spcPct val="100000"/>
              </a:lnSpc>
              <a:buClr>
                <a:srgbClr val="FF0000"/>
              </a:buClr>
              <a:buFont typeface="+mj-lt"/>
              <a:buAutoNum type="arabicPeriod"/>
            </a:pPr>
            <a:r>
              <a:rPr lang="tr-TR" sz="4400" dirty="0"/>
              <a:t>Öğrencilerin olumlu başa çıkma yöntemlerini fark etmelerini sağlamak. </a:t>
            </a:r>
          </a:p>
          <a:p>
            <a:pPr marL="457200" indent="-457200" algn="just">
              <a:lnSpc>
                <a:spcPct val="100000"/>
              </a:lnSpc>
              <a:buClr>
                <a:srgbClr val="FF0000"/>
              </a:buClr>
              <a:buFont typeface="+mj-lt"/>
              <a:buAutoNum type="arabicPeriod"/>
            </a:pPr>
            <a:r>
              <a:rPr lang="tr-TR" sz="4400" dirty="0"/>
              <a:t>Öğrencilerin güçlü yanlarını fark etmelerini sağlamak. </a:t>
            </a:r>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xmlns="" val="1663057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AMAÇLARI-2</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1597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a:t>Öğrencilerin sosyal destek kaynaklarını fark etmelerini sağlamak.</a:t>
            </a:r>
          </a:p>
          <a:p>
            <a:pPr marL="457200" indent="-457200">
              <a:lnSpc>
                <a:spcPct val="100000"/>
              </a:lnSpc>
              <a:buClr>
                <a:srgbClr val="FF0000"/>
              </a:buClr>
              <a:buFont typeface="+mj-lt"/>
              <a:buAutoNum type="arabicPeriod" startAt="6"/>
            </a:pPr>
            <a:r>
              <a:rPr lang="tr-TR" sz="4400" dirty="0"/>
              <a:t>Öğrencilere geleceğe ilişkin olumlu bakış açısı kazandırmak.</a:t>
            </a:r>
          </a:p>
          <a:p>
            <a:pPr marL="457200" indent="-457200">
              <a:lnSpc>
                <a:spcPct val="100000"/>
              </a:lnSpc>
              <a:buClr>
                <a:srgbClr val="FF0000"/>
              </a:buClr>
              <a:buFont typeface="+mj-lt"/>
              <a:buAutoNum type="arabicPeriod" startAt="6"/>
            </a:pPr>
            <a:r>
              <a:rPr lang="tr-TR" sz="4400" dirty="0"/>
              <a:t>Öğrencilerin duygu ve düşüncelerini ifade etmelerini sağlamak.</a:t>
            </a:r>
          </a:p>
          <a:p>
            <a:pPr marL="457200" indent="-457200">
              <a:lnSpc>
                <a:spcPct val="100000"/>
              </a:lnSpc>
              <a:buClr>
                <a:srgbClr val="FF0000"/>
              </a:buClr>
              <a:buFont typeface="+mj-lt"/>
              <a:buAutoNum type="arabicPeriod" startAt="6"/>
            </a:pPr>
            <a:r>
              <a:rPr lang="tr-TR" sz="4400" dirty="0"/>
              <a:t>Öğrencilerin psikolojik sağlamlıklarını güçlendirmek.</a:t>
            </a:r>
          </a:p>
          <a:p>
            <a:pPr marL="457200" indent="-457200">
              <a:lnSpc>
                <a:spcPct val="100000"/>
              </a:lnSpc>
              <a:buClr>
                <a:srgbClr val="FF0000"/>
              </a:buClr>
              <a:buFont typeface="+mj-lt"/>
              <a:buAutoNum type="arabicPeriod" startAt="6"/>
            </a:pPr>
            <a:r>
              <a:rPr lang="tr-TR" sz="4400" dirty="0"/>
              <a:t>Öğrencilerin öğrenme becerilerini ve gelişimlerini desteklemek.</a:t>
            </a:r>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xmlns="" val="200959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3016250"/>
            <a:ext cx="16377793" cy="8702676"/>
          </a:xfrm>
        </p:spPr>
        <p:txBody>
          <a:bodyPr>
            <a:normAutofit/>
          </a:bodyPr>
          <a:lstStyle/>
          <a:p>
            <a:pPr marL="457200" indent="-457200" algn="just">
              <a:lnSpc>
                <a:spcPct val="100000"/>
              </a:lnSpc>
              <a:buClr>
                <a:srgbClr val="FF0000"/>
              </a:buClr>
            </a:pPr>
            <a:r>
              <a:rPr lang="tr-TR" sz="5400" dirty="0">
                <a:ea typeface="Calibri" panose="020F0502020204030204" pitchFamily="34" charset="0"/>
              </a:rPr>
              <a:t>Salgın hastalıklar insan hayatının tehdit altında olduğu ve önemli sayıda hastanın olduğu ve ölümlerin yaşandığı acil sağlık durumlarıdır. </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t>Salgın hastalıklar insanlık tarihi kadar eski olup; hastalık süreçleri yaşanmış, önlemler ve sonrasında yapılan tıbbi müdahalelerle salgın hastalıklar kontrol altına alınmış veya sonlanmıştır</a:t>
            </a:r>
          </a:p>
          <a:p>
            <a:pPr algn="just">
              <a:lnSpc>
                <a:spcPct val="100000"/>
              </a:lnSpc>
              <a:buClr>
                <a:srgbClr val="FF0000"/>
              </a:buClr>
            </a:pP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xmlns="" val="619611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50000"/>
              </a:lnSpc>
              <a:buClr>
                <a:srgbClr val="FF0000"/>
              </a:buClr>
            </a:pPr>
            <a:r>
              <a:rPr lang="tr-TR" sz="4400" dirty="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Clr>
                <a:srgbClr val="FF0000"/>
              </a:buClr>
            </a:pPr>
            <a:r>
              <a:rPr lang="tr-TR" sz="4400" dirty="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xmlns="" val="202558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923511"/>
            <a:ext cx="17674965" cy="7857903"/>
          </a:xfrm>
        </p:spPr>
        <p:txBody>
          <a:bodyPr>
            <a:normAutofit/>
          </a:bodyPr>
          <a:lstStyle/>
          <a:p>
            <a:pPr marL="457200" indent="-457200">
              <a:lnSpc>
                <a:spcPct val="100000"/>
              </a:lnSpc>
              <a:buClr>
                <a:srgbClr val="FF0000"/>
              </a:buClr>
            </a:pPr>
            <a:r>
              <a:rPr lang="tr-TR" sz="5400" dirty="0">
                <a:ea typeface="Calibri" panose="020F0502020204030204" pitchFamily="34" charset="0"/>
              </a:rPr>
              <a:t>Salgın zamanında herkes bu süreçten farklı şekillerde etkilenir:</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ani iş kayıpları ve belirsizlikten dolayı ekonomik kayıplar söz konusu olabilir. </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xmlns="" val="266017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7781290" cy="8702676"/>
          </a:xfrm>
        </p:spPr>
        <p:txBody>
          <a:bodyPr>
            <a:normAutofit/>
          </a:bodyPr>
          <a:lstStyle/>
          <a:p>
            <a:pPr marL="457200" indent="-457200" algn="just">
              <a:lnSpc>
                <a:spcPct val="100000"/>
              </a:lnSpc>
              <a:buClr>
                <a:srgbClr val="FF0000"/>
              </a:buClr>
            </a:pPr>
            <a:r>
              <a:rPr lang="tr-TR" sz="5400" dirty="0">
                <a:ea typeface="Calibri" panose="020F0502020204030204" pitchFamily="34" charset="0"/>
              </a:rPr>
              <a:t>Karantina önlemlerinden dolayı öğrenciler okullarına devam edemezken, yetişkinler işlerine düzenli biçimde devam edemeyebilir. </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Bu süreç çocuklar, hastalar ve yaşlılar için daha çok stres ve endişeye neden olabilir.</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Enfeksiyon riski altında olan kişiler ayrıca hastalığı sevdiklerine bulaştırma konusunda da çok kaygı yaşamaktadır</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xmlns="" val="322915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6101346"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belirsizlik.</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artırması.</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getirmesi.</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xmlns="" val="147602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a16="http://schemas.microsoft.com/office/drawing/2014/main" xmlns="" id="{34C0E7B8-1A10-824C-B0FC-78F8D55A108B}"/>
              </a:ext>
            </a:extLst>
          </p:cNvPr>
          <p:cNvSpPr/>
          <p:nvPr/>
        </p:nvSpPr>
        <p:spPr>
          <a:xfrm>
            <a:off x="1463656" y="2838450"/>
            <a:ext cx="16718017"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8051402" cy="8702676"/>
          </a:xfrm>
        </p:spPr>
        <p:txBody>
          <a:bodyPr>
            <a:noAutofit/>
          </a:bodyPr>
          <a:lstStyle/>
          <a:p>
            <a:pPr marL="457200" indent="-457200">
              <a:lnSpc>
                <a:spcPct val="100000"/>
              </a:lnSpc>
              <a:buClr>
                <a:srgbClr val="FF0000"/>
              </a:buClr>
              <a:buFont typeface="Wingdings" panose="05000000000000000000" pitchFamily="2" charset="2"/>
              <a:buChar char="§"/>
            </a:pPr>
            <a:r>
              <a:rPr lang="tr-TR" sz="5400" b="1" dirty="0">
                <a:solidFill>
                  <a:schemeClr val="bg1"/>
                </a:solidFill>
                <a:ea typeface="Calibri" panose="020F0502020204030204" pitchFamily="34" charset="0"/>
              </a:rPr>
              <a:t>Salgın sırasındaki zorluklardan bazıları şunlarla ilgilidir:</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(örneğin, aileden, arkadaşlardan fiziksel olarak uzak durma zorunluluğu)</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(ör. Sanal 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(örneğin, aşı olma ve hastane kontrollerini erteleme )</a:t>
            </a:r>
          </a:p>
        </p:txBody>
      </p:sp>
    </p:spTree>
    <p:extLst>
      <p:ext uri="{BB962C8B-B14F-4D97-AF65-F5344CB8AC3E}">
        <p14:creationId xmlns:p14="http://schemas.microsoft.com/office/powerpoint/2010/main" xmlns="" val="3507730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TotalTime>
  <Words>1841</Words>
  <Application>Microsoft Office PowerPoint</Application>
  <PresentationFormat>Özel</PresentationFormat>
  <Paragraphs>260</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salon</cp:lastModifiedBy>
  <cp:revision>255</cp:revision>
  <dcterms:created xsi:type="dcterms:W3CDTF">2021-08-21T08:47:56Z</dcterms:created>
  <dcterms:modified xsi:type="dcterms:W3CDTF">2021-09-07T06:26:58Z</dcterms:modified>
</cp:coreProperties>
</file>