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73" r:id="rId12"/>
    <p:sldId id="266" r:id="rId13"/>
    <p:sldId id="268" r:id="rId14"/>
    <p:sldId id="271" r:id="rId15"/>
    <p:sldId id="272"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456293-D38C-4130-9C7D-44EA58B4BCC1}" type="datetimeFigureOut">
              <a:rPr lang="tr-TR" smtClean="0"/>
              <a:pPr/>
              <a:t>27.12.2023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388DA3-7747-477D-A8DD-948E9B5DE49B}"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D9F75050-0E15-4C5B-92B0-66D068882F1F}" type="datetimeFigureOut">
              <a:rPr lang="tr-TR" smtClean="0"/>
              <a:pPr/>
              <a:t>27.12.2023</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D9F75050-0E15-4C5B-92B0-66D068882F1F}" type="datetimeFigureOut">
              <a:rPr lang="tr-TR" smtClean="0"/>
              <a:pPr/>
              <a:t>27.12.2023</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D9F75050-0E15-4C5B-92B0-66D068882F1F}" type="datetimeFigureOut">
              <a:rPr lang="tr-TR" smtClean="0"/>
              <a:pPr/>
              <a:t>27.12.2023</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27.12.2023</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D9F75050-0E15-4C5B-92B0-66D068882F1F}" type="datetimeFigureOut">
              <a:rPr lang="tr-TR" smtClean="0"/>
              <a:pPr/>
              <a:t>27.12.2023</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27.12.2023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27.12.2023</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D9F75050-0E15-4C5B-92B0-66D068882F1F}" type="datetimeFigureOut">
              <a:rPr lang="tr-TR" smtClean="0"/>
              <a:pPr/>
              <a:t>27.12.2023</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D9F75050-0E15-4C5B-92B0-66D068882F1F}" type="datetimeFigureOut">
              <a:rPr lang="tr-TR" smtClean="0"/>
              <a:pPr/>
              <a:t>27.12.2023</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8000"/>
            <a:lum/>
          </a:blip>
          <a:srcRect/>
          <a:stretch>
            <a:fillRect/>
          </a:stretch>
        </a:blipFill>
        <a:effectLst/>
      </p:bgPr>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9F75050-0E15-4C5B-92B0-66D068882F1F}" type="datetimeFigureOut">
              <a:rPr lang="tr-TR" smtClean="0"/>
              <a:pPr/>
              <a:t>27.12.2023</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flipH="1" flipV="1">
            <a:off x="13743304" y="3284984"/>
            <a:ext cx="45719" cy="576064"/>
          </a:xfrm>
        </p:spPr>
        <p:txBody>
          <a:bodyPr spcFirstLastPara="1" rtlCol="0">
            <a:prstTxWarp prst="textArchUp">
              <a:avLst/>
            </a:prstTxWarp>
            <a:normAutofit fontScale="90000"/>
          </a:bodyPr>
          <a:lstStyle/>
          <a:p>
            <a:pPr fontAlgn="auto">
              <a:spcAft>
                <a:spcPts val="0"/>
              </a:spcAft>
              <a:defRPr/>
            </a:pPr>
            <a:endParaRPr lang="tr-TR" sz="5400" b="1" dirty="0"/>
          </a:p>
        </p:txBody>
      </p:sp>
      <p:sp>
        <p:nvSpPr>
          <p:cNvPr id="6" name="5 Dikdörtgen"/>
          <p:cNvSpPr/>
          <p:nvPr/>
        </p:nvSpPr>
        <p:spPr>
          <a:xfrm>
            <a:off x="899592" y="332656"/>
            <a:ext cx="7060972" cy="3785652"/>
          </a:xfrm>
          <a:prstGeom prst="rect">
            <a:avLst/>
          </a:prstGeom>
          <a:noFill/>
        </p:spPr>
        <p:txBody>
          <a:bodyPr wrap="square" lIns="91440" tIns="45720" rIns="91440" bIns="45720">
            <a:spAutoFit/>
          </a:bodyPr>
          <a:lstStyle/>
          <a:p>
            <a:pPr algn="ctr"/>
            <a:endParaRPr lang="tr-TR" sz="4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tr-TR"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tr-TR" sz="4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PSİKOLOJİK </a:t>
            </a:r>
            <a:r>
              <a:rPr lang="tr-TR" sz="4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sağlamlık</a:t>
            </a:r>
          </a:p>
          <a:p>
            <a:pPr algn="ctr"/>
            <a:r>
              <a:rPr lang="tr-TR"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Veli bilgilendirme sunumu</a:t>
            </a:r>
            <a:r>
              <a:rPr lang="tr-TR" sz="4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endParaRPr lang="tr-TR" sz="4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7" name="3 Resim" descr="\\MEMUR\FEVZi ÇAKMAK PAYLAŞIM\İKAZ ALARM\FEVZi ÇAKMAK PAYLAŞIM\REHBERLİK\OKUL LOGO\fevzi çakmak.jpg"/>
          <p:cNvPicPr>
            <a:picLocks noChangeAspect="1" noChangeArrowheads="1"/>
          </p:cNvPicPr>
          <p:nvPr/>
        </p:nvPicPr>
        <p:blipFill>
          <a:blip r:embed="rId2" cstate="print"/>
          <a:srcRect/>
          <a:stretch>
            <a:fillRect/>
          </a:stretch>
        </p:blipFill>
        <p:spPr bwMode="auto">
          <a:xfrm>
            <a:off x="6444208" y="4365104"/>
            <a:ext cx="2376637" cy="2231901"/>
          </a:xfrm>
          <a:prstGeom prst="rect">
            <a:avLst/>
          </a:prstGeom>
          <a:solidFill>
            <a:srgbClr val="FFFF00"/>
          </a:solidFill>
          <a:ln w="9525">
            <a:noFill/>
            <a:miter lim="800000"/>
            <a:headEnd/>
            <a:tailEnd/>
          </a:ln>
        </p:spPr>
      </p:pic>
      <p:sp>
        <p:nvSpPr>
          <p:cNvPr id="1029" name="AutoShape 5" descr="Aile İçi İletişi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031" name="AutoShape 7" descr="Aile İçi İletişi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12" name="Picture 2" descr="Koruyucu Aile, Evlat Edinme Derneği - &quot;Koruyucu aile olma ve evlat edinme  hakkında her şey&quot;"/>
          <p:cNvPicPr>
            <a:picLocks noChangeAspect="1" noChangeArrowheads="1"/>
          </p:cNvPicPr>
          <p:nvPr/>
        </p:nvPicPr>
        <p:blipFill>
          <a:blip r:embed="rId3" cstate="print"/>
          <a:srcRect/>
          <a:stretch>
            <a:fillRect/>
          </a:stretch>
        </p:blipFill>
        <p:spPr bwMode="auto">
          <a:xfrm>
            <a:off x="0" y="4077073"/>
            <a:ext cx="3528392" cy="278092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a:bodyPr>
          <a:lstStyle/>
          <a:p>
            <a:pPr fontAlgn="auto">
              <a:spcAft>
                <a:spcPts val="0"/>
              </a:spcAft>
              <a:defRPr/>
            </a:pPr>
            <a:r>
              <a:rPr lang="tr-TR" dirty="0" smtClean="0"/>
              <a:t>PSİKOLOJİK SAĞLAMLIĞI KORUMAK İÇİN;</a:t>
            </a:r>
            <a:endParaRPr lang="tr-TR" dirty="0"/>
          </a:p>
        </p:txBody>
      </p:sp>
      <p:sp>
        <p:nvSpPr>
          <p:cNvPr id="40963" name="İçerik Yer Tutucusu 2"/>
          <p:cNvSpPr>
            <a:spLocks noGrp="1"/>
          </p:cNvSpPr>
          <p:nvPr>
            <p:ph idx="1"/>
          </p:nvPr>
        </p:nvSpPr>
        <p:spPr/>
        <p:txBody>
          <a:bodyPr>
            <a:normAutofit lnSpcReduction="10000"/>
          </a:bodyPr>
          <a:lstStyle/>
          <a:p>
            <a:pPr>
              <a:buFont typeface="Wingdings" pitchFamily="2" charset="2"/>
              <a:buChar char="Ø"/>
            </a:pPr>
            <a:r>
              <a:rPr lang="tr-TR" dirty="0" smtClean="0">
                <a:solidFill>
                  <a:schemeClr val="bg1"/>
                </a:solidFill>
              </a:rPr>
              <a:t>Uyku düzeninizi koruyun.</a:t>
            </a:r>
          </a:p>
          <a:p>
            <a:pPr>
              <a:buFont typeface="Wingdings" pitchFamily="2" charset="2"/>
              <a:buChar char="Ø"/>
            </a:pPr>
            <a:r>
              <a:rPr lang="tr-TR" dirty="0" smtClean="0">
                <a:solidFill>
                  <a:schemeClr val="bg1"/>
                </a:solidFill>
              </a:rPr>
              <a:t>Sağlıklı beslenin.</a:t>
            </a:r>
          </a:p>
          <a:p>
            <a:pPr>
              <a:buFont typeface="Wingdings" pitchFamily="2" charset="2"/>
              <a:buChar char="Ø"/>
            </a:pPr>
            <a:r>
              <a:rPr lang="tr-TR" dirty="0" smtClean="0">
                <a:solidFill>
                  <a:schemeClr val="bg1"/>
                </a:solidFill>
              </a:rPr>
              <a:t>Spor yapın.</a:t>
            </a:r>
          </a:p>
          <a:p>
            <a:pPr>
              <a:buFont typeface="Wingdings" pitchFamily="2" charset="2"/>
              <a:buChar char="Ø"/>
            </a:pPr>
            <a:r>
              <a:rPr lang="tr-TR" dirty="0" smtClean="0">
                <a:solidFill>
                  <a:schemeClr val="bg1"/>
                </a:solidFill>
              </a:rPr>
              <a:t>Sevdiklerinizle vakit geçirin</a:t>
            </a:r>
          </a:p>
          <a:p>
            <a:pPr>
              <a:buFont typeface="Wingdings" pitchFamily="2" charset="2"/>
              <a:buChar char="Ø"/>
            </a:pPr>
            <a:r>
              <a:rPr lang="tr-TR" dirty="0" smtClean="0">
                <a:solidFill>
                  <a:schemeClr val="bg1"/>
                </a:solidFill>
              </a:rPr>
              <a:t> Nefes egzersizleri yapın.</a:t>
            </a:r>
          </a:p>
          <a:p>
            <a:pPr>
              <a:buFont typeface="Wingdings" pitchFamily="2" charset="2"/>
              <a:buChar char="Ø"/>
            </a:pPr>
            <a:r>
              <a:rPr lang="tr-TR" dirty="0" smtClean="0">
                <a:solidFill>
                  <a:schemeClr val="bg1"/>
                </a:solidFill>
              </a:rPr>
              <a:t>Eğlenmeyi ihmal etmeyin.</a:t>
            </a:r>
          </a:p>
          <a:p>
            <a:pPr>
              <a:buFont typeface="Wingdings" pitchFamily="2" charset="2"/>
              <a:buChar char="Ø"/>
            </a:pPr>
            <a:r>
              <a:rPr lang="tr-TR" dirty="0" smtClean="0">
                <a:solidFill>
                  <a:schemeClr val="bg1"/>
                </a:solidFill>
              </a:rPr>
              <a:t>Olayların iyi taraflarını görmeye çalışın.</a:t>
            </a:r>
          </a:p>
          <a:p>
            <a:pPr>
              <a:buFont typeface="Wingdings" pitchFamily="2" charset="2"/>
              <a:buChar char="Ø"/>
            </a:pPr>
            <a:r>
              <a:rPr lang="tr-TR" dirty="0" smtClean="0">
                <a:solidFill>
                  <a:schemeClr val="bg1"/>
                </a:solidFill>
              </a:rPr>
              <a:t>Kendinizle baş başa </a:t>
            </a:r>
            <a:r>
              <a:rPr lang="tr-TR" dirty="0" smtClean="0"/>
              <a:t>kalabileceğiniz vakitler oluşturun.</a:t>
            </a:r>
          </a:p>
          <a:p>
            <a:endParaRPr lang="tr-TR" dirty="0" smtClean="0"/>
          </a:p>
        </p:txBody>
      </p:sp>
      <p:pic>
        <p:nvPicPr>
          <p:cNvPr id="5" name="Picture 8" descr="C:\Users\salon\Desktop\GÖK.jpg"/>
          <p:cNvPicPr>
            <a:picLocks noChangeAspect="1" noChangeArrowheads="1"/>
          </p:cNvPicPr>
          <p:nvPr/>
        </p:nvPicPr>
        <p:blipFill>
          <a:blip r:embed="rId2" cstate="print"/>
          <a:srcRect/>
          <a:stretch>
            <a:fillRect/>
          </a:stretch>
        </p:blipFill>
        <p:spPr bwMode="auto">
          <a:xfrm>
            <a:off x="5652120" y="908720"/>
            <a:ext cx="3203848" cy="206084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Başlık 1"/>
          <p:cNvSpPr>
            <a:spLocks noGrp="1"/>
          </p:cNvSpPr>
          <p:nvPr>
            <p:ph type="title"/>
          </p:nvPr>
        </p:nvSpPr>
        <p:spPr/>
        <p:txBody>
          <a:bodyPr/>
          <a:lstStyle/>
          <a:p>
            <a:r>
              <a:rPr lang="tr-TR" b="1" dirty="0" smtClean="0"/>
              <a:t>ANNE-BABALARA </a:t>
            </a:r>
            <a:r>
              <a:rPr lang="tr-TR" b="1" dirty="0" smtClean="0"/>
              <a:t>ÖNERİLER</a:t>
            </a:r>
            <a:r>
              <a:rPr lang="tr-TR" dirty="0" smtClean="0"/>
              <a:t>;</a:t>
            </a:r>
          </a:p>
        </p:txBody>
      </p:sp>
      <p:sp>
        <p:nvSpPr>
          <p:cNvPr id="43011" name="İçerik Yer Tutucusu 2"/>
          <p:cNvSpPr>
            <a:spLocks noGrp="1"/>
          </p:cNvSpPr>
          <p:nvPr>
            <p:ph idx="1"/>
          </p:nvPr>
        </p:nvSpPr>
        <p:spPr>
          <a:xfrm>
            <a:off x="395288" y="1341438"/>
            <a:ext cx="8229600" cy="5327650"/>
          </a:xfrm>
        </p:spPr>
        <p:txBody>
          <a:bodyPr/>
          <a:lstStyle/>
          <a:p>
            <a:pPr>
              <a:buFont typeface="Wingdings" pitchFamily="2" charset="2"/>
              <a:buChar char="Ø"/>
            </a:pPr>
            <a:r>
              <a:rPr lang="tr-TR" dirty="0" smtClean="0"/>
              <a:t>	</a:t>
            </a:r>
            <a:r>
              <a:rPr lang="tr-TR" dirty="0" smtClean="0">
                <a:solidFill>
                  <a:schemeClr val="bg1"/>
                </a:solidFill>
              </a:rPr>
              <a:t>Çocuğunuzu </a:t>
            </a:r>
            <a:r>
              <a:rPr lang="tr-TR" dirty="0" smtClean="0">
                <a:solidFill>
                  <a:schemeClr val="bg1"/>
                </a:solidFill>
              </a:rPr>
              <a:t>dinleyin.</a:t>
            </a:r>
          </a:p>
          <a:p>
            <a:pPr>
              <a:buFont typeface="Wingdings" pitchFamily="2" charset="2"/>
              <a:buChar char="Ø"/>
            </a:pPr>
            <a:r>
              <a:rPr lang="tr-TR" dirty="0" smtClean="0">
                <a:solidFill>
                  <a:schemeClr val="bg1"/>
                </a:solidFill>
              </a:rPr>
              <a:t>Çocuğunuza yaşadığı duyguları sorun.</a:t>
            </a:r>
          </a:p>
          <a:p>
            <a:pPr>
              <a:buFont typeface="Wingdings" pitchFamily="2" charset="2"/>
              <a:buChar char="Ø"/>
            </a:pPr>
            <a:r>
              <a:rPr lang="tr-TR" dirty="0" smtClean="0">
                <a:solidFill>
                  <a:schemeClr val="bg1"/>
                </a:solidFill>
              </a:rPr>
              <a:t>Kendisini ifade etmesine teşvik edin.</a:t>
            </a:r>
          </a:p>
          <a:p>
            <a:pPr>
              <a:buFont typeface="Wingdings" pitchFamily="2" charset="2"/>
              <a:buChar char="Ø"/>
            </a:pPr>
            <a:r>
              <a:rPr lang="tr-TR" dirty="0" smtClean="0">
                <a:solidFill>
                  <a:schemeClr val="bg1"/>
                </a:solidFill>
              </a:rPr>
              <a:t>Çocuğunuzla birlikte kaliteli vakit geçirin.</a:t>
            </a:r>
          </a:p>
          <a:p>
            <a:pPr>
              <a:buFont typeface="Wingdings" pitchFamily="2" charset="2"/>
              <a:buChar char="Ø"/>
            </a:pPr>
            <a:r>
              <a:rPr lang="tr-TR" dirty="0" smtClean="0">
                <a:solidFill>
                  <a:schemeClr val="bg1"/>
                </a:solidFill>
              </a:rPr>
              <a:t>Her zaman olumsuz yaşantılardan korumak psikolojik sağlamlığımızı güçlendirmez, nasıl baş edeceğimizin farkında olmak güçlendirir.</a:t>
            </a:r>
          </a:p>
          <a:p>
            <a:endParaRPr lang="tr-TR" dirty="0" smtClean="0"/>
          </a:p>
        </p:txBody>
      </p:sp>
      <p:pic>
        <p:nvPicPr>
          <p:cNvPr id="30722" name="Picture 2" descr="Koruyucu Aile, Evlat Edinme Derneği - &quot;Koruyucu aile olma ve evlat edinme  hakkında her şey&quot;"/>
          <p:cNvPicPr>
            <a:picLocks noChangeAspect="1" noChangeArrowheads="1"/>
          </p:cNvPicPr>
          <p:nvPr/>
        </p:nvPicPr>
        <p:blipFill>
          <a:blip r:embed="rId2" cstate="print"/>
          <a:srcRect/>
          <a:stretch>
            <a:fillRect/>
          </a:stretch>
        </p:blipFill>
        <p:spPr bwMode="auto">
          <a:xfrm>
            <a:off x="6084168" y="5633865"/>
            <a:ext cx="3059832" cy="122413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Başlık 1"/>
          <p:cNvSpPr>
            <a:spLocks noGrp="1"/>
          </p:cNvSpPr>
          <p:nvPr>
            <p:ph type="title"/>
          </p:nvPr>
        </p:nvSpPr>
        <p:spPr>
          <a:xfrm>
            <a:off x="457200" y="267494"/>
            <a:ext cx="6347048" cy="1399032"/>
          </a:xfrm>
        </p:spPr>
        <p:txBody>
          <a:bodyPr/>
          <a:lstStyle/>
          <a:p>
            <a:pPr algn="ctr"/>
            <a:r>
              <a:rPr lang="tr-TR" b="1" dirty="0" smtClean="0"/>
              <a:t>ANNE-BABALARA ÖNERİLER;</a:t>
            </a:r>
            <a:endParaRPr lang="tr-TR" b="1" dirty="0" smtClean="0"/>
          </a:p>
        </p:txBody>
      </p:sp>
      <p:sp>
        <p:nvSpPr>
          <p:cNvPr id="41987" name="İçerik Yer Tutucusu 2"/>
          <p:cNvSpPr>
            <a:spLocks noGrp="1"/>
          </p:cNvSpPr>
          <p:nvPr>
            <p:ph idx="1"/>
          </p:nvPr>
        </p:nvSpPr>
        <p:spPr>
          <a:xfrm>
            <a:off x="539552" y="1700807"/>
            <a:ext cx="8085336" cy="4588867"/>
          </a:xfrm>
        </p:spPr>
        <p:txBody>
          <a:bodyPr/>
          <a:lstStyle/>
          <a:p>
            <a:pPr>
              <a:buFont typeface="Wingdings" pitchFamily="2" charset="2"/>
              <a:buChar char="Ø"/>
            </a:pPr>
            <a:r>
              <a:rPr lang="tr-TR" dirty="0" smtClean="0">
                <a:solidFill>
                  <a:schemeClr val="bg1"/>
                </a:solidFill>
              </a:rPr>
              <a:t>Çocuğunuza düzeyine uygun sorumluluklar verin.</a:t>
            </a:r>
          </a:p>
          <a:p>
            <a:pPr>
              <a:buFont typeface="Wingdings" pitchFamily="2" charset="2"/>
              <a:buChar char="Ø"/>
            </a:pPr>
            <a:r>
              <a:rPr lang="tr-TR" dirty="0" smtClean="0">
                <a:solidFill>
                  <a:schemeClr val="bg1"/>
                </a:solidFill>
              </a:rPr>
              <a:t>Çocuğunuzun hobileri olmasına teşvik edin.</a:t>
            </a:r>
          </a:p>
          <a:p>
            <a:pPr>
              <a:buFont typeface="Wingdings" pitchFamily="2" charset="2"/>
              <a:buChar char="Ø"/>
            </a:pPr>
            <a:r>
              <a:rPr lang="tr-TR" dirty="0" smtClean="0">
                <a:solidFill>
                  <a:schemeClr val="bg1"/>
                </a:solidFill>
              </a:rPr>
              <a:t>Çocuğunuza olumlu model olmaya çalışın.</a:t>
            </a:r>
          </a:p>
          <a:p>
            <a:pPr>
              <a:buFont typeface="Wingdings" pitchFamily="2" charset="2"/>
              <a:buChar char="Ø"/>
            </a:pPr>
            <a:r>
              <a:rPr lang="tr-TR" dirty="0" smtClean="0">
                <a:solidFill>
                  <a:schemeClr val="bg1"/>
                </a:solidFill>
              </a:rPr>
              <a:t>Olumsuz bir durumla karşılaştığında umut aşılayın ve yanında olduğunuzu söyleyin.</a:t>
            </a:r>
          </a:p>
          <a:p>
            <a:endParaRPr lang="tr-TR" dirty="0" smtClean="0">
              <a:solidFill>
                <a:schemeClr val="bg1"/>
              </a:solidFill>
            </a:endParaRPr>
          </a:p>
        </p:txBody>
      </p:sp>
      <p:pic>
        <p:nvPicPr>
          <p:cNvPr id="5" name="Picture 8" descr="C:\Users\salon\Desktop\aile.jpg"/>
          <p:cNvPicPr>
            <a:picLocks noChangeAspect="1" noChangeArrowheads="1"/>
          </p:cNvPicPr>
          <p:nvPr/>
        </p:nvPicPr>
        <p:blipFill>
          <a:blip r:embed="rId2" cstate="print"/>
          <a:srcRect/>
          <a:stretch>
            <a:fillRect/>
          </a:stretch>
        </p:blipFill>
        <p:spPr bwMode="auto">
          <a:xfrm>
            <a:off x="6588224" y="188640"/>
            <a:ext cx="2555776" cy="1584176"/>
          </a:xfrm>
          <a:prstGeom prst="rect">
            <a:avLst/>
          </a:prstGeom>
          <a:solidFill>
            <a:schemeClr val="accent2">
              <a:lumMod val="60000"/>
              <a:lumOff val="40000"/>
            </a:schemeClr>
          </a:solid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Başlık 1"/>
          <p:cNvSpPr>
            <a:spLocks noGrp="1"/>
          </p:cNvSpPr>
          <p:nvPr>
            <p:ph type="title"/>
          </p:nvPr>
        </p:nvSpPr>
        <p:spPr/>
        <p:txBody>
          <a:bodyPr/>
          <a:lstStyle/>
          <a:p>
            <a:r>
              <a:rPr lang="tr-TR" b="1" dirty="0" smtClean="0"/>
              <a:t>ANNE-BABALARA </a:t>
            </a:r>
            <a:r>
              <a:rPr lang="tr-TR" b="1" dirty="0" smtClean="0"/>
              <a:t>ÖNERİLER</a:t>
            </a:r>
            <a:r>
              <a:rPr lang="tr-TR" b="1" dirty="0" smtClean="0"/>
              <a:t>;</a:t>
            </a:r>
            <a:endParaRPr lang="tr-TR" b="1" dirty="0" smtClean="0"/>
          </a:p>
        </p:txBody>
      </p:sp>
      <p:sp>
        <p:nvSpPr>
          <p:cNvPr id="44035" name="İçerik Yer Tutucusu 2"/>
          <p:cNvSpPr>
            <a:spLocks noGrp="1"/>
          </p:cNvSpPr>
          <p:nvPr>
            <p:ph idx="1"/>
          </p:nvPr>
        </p:nvSpPr>
        <p:spPr>
          <a:xfrm>
            <a:off x="457200" y="1700213"/>
            <a:ext cx="8229600" cy="5041900"/>
          </a:xfrm>
        </p:spPr>
        <p:txBody>
          <a:bodyPr>
            <a:normAutofit fontScale="77500" lnSpcReduction="20000"/>
          </a:bodyPr>
          <a:lstStyle/>
          <a:p>
            <a:pPr>
              <a:buFont typeface="Wingdings" pitchFamily="2" charset="2"/>
              <a:buChar char="Ø"/>
            </a:pPr>
            <a:r>
              <a:rPr lang="tr-TR" dirty="0" smtClean="0">
                <a:solidFill>
                  <a:schemeClr val="bg1"/>
                </a:solidFill>
              </a:rPr>
              <a:t>Çocukların belirli bir durumda yaptıkları eylemlerin (tehlikeli ya da zararlı değilse) sonuçlarını yaşamalarına izin verin. Neler oldu ve neden oldu (hem olumlu hem de olumsuz sonuçları) tartışın .</a:t>
            </a:r>
          </a:p>
          <a:p>
            <a:pPr>
              <a:buFont typeface="Wingdings" pitchFamily="2" charset="2"/>
              <a:buChar char="Ø"/>
            </a:pPr>
            <a:endParaRPr lang="tr-TR" dirty="0" smtClean="0">
              <a:solidFill>
                <a:schemeClr val="bg1"/>
              </a:solidFill>
            </a:endParaRPr>
          </a:p>
          <a:p>
            <a:pPr>
              <a:buFont typeface="Wingdings" pitchFamily="2" charset="2"/>
              <a:buChar char="Ø"/>
            </a:pPr>
            <a:r>
              <a:rPr lang="tr-TR" dirty="0" smtClean="0">
                <a:solidFill>
                  <a:schemeClr val="bg1"/>
                </a:solidFill>
              </a:rPr>
              <a:t>Çocukların ilk çözümleri problemi çözmezse, tekrar denemelerine veya başka bir çözüm yolu aramalarına teşvik edin. Azim başarının anahtarıdır.</a:t>
            </a:r>
          </a:p>
          <a:p>
            <a:pPr>
              <a:buFont typeface="Wingdings" pitchFamily="2" charset="2"/>
              <a:buChar char="Ø"/>
            </a:pPr>
            <a:endParaRPr lang="tr-TR" dirty="0" smtClean="0">
              <a:solidFill>
                <a:schemeClr val="bg1"/>
              </a:solidFill>
            </a:endParaRPr>
          </a:p>
          <a:p>
            <a:pPr>
              <a:buFont typeface="Wingdings" pitchFamily="2" charset="2"/>
              <a:buChar char="Ø"/>
            </a:pPr>
            <a:r>
              <a:rPr lang="tr-TR" dirty="0" smtClean="0">
                <a:solidFill>
                  <a:schemeClr val="bg1"/>
                </a:solidFill>
              </a:rPr>
              <a:t>Çocukların bir problemin çözümünde, birçok çözüm yolu olduğunu anlamalarına yardımcı olun. Yaratıcı ve esnek düşünmelerini teşvik edin.</a:t>
            </a:r>
          </a:p>
          <a:p>
            <a:pPr>
              <a:buFont typeface="Wingdings" pitchFamily="2" charset="2"/>
              <a:buChar char="Ø"/>
            </a:pPr>
            <a:endParaRPr lang="tr-TR" dirty="0" smtClean="0">
              <a:solidFill>
                <a:schemeClr val="bg1"/>
              </a:solidFill>
            </a:endParaRPr>
          </a:p>
          <a:p>
            <a:endParaRPr lang="tr-TR" dirty="0" smtClean="0"/>
          </a:p>
        </p:txBody>
      </p:sp>
      <p:pic>
        <p:nvPicPr>
          <p:cNvPr id="4" name="Picture 2" descr="Koruyucu Aile, Evlat Edinme Derneği - &quot;Koruyucu aile olma ve evlat edinme  hakkında her şey&quot;"/>
          <p:cNvPicPr>
            <a:picLocks noChangeAspect="1" noChangeArrowheads="1"/>
          </p:cNvPicPr>
          <p:nvPr/>
        </p:nvPicPr>
        <p:blipFill>
          <a:blip r:embed="rId2" cstate="print"/>
          <a:srcRect/>
          <a:stretch>
            <a:fillRect/>
          </a:stretch>
        </p:blipFill>
        <p:spPr bwMode="auto">
          <a:xfrm>
            <a:off x="6300192" y="5157192"/>
            <a:ext cx="2843808" cy="170080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052736"/>
            <a:ext cx="8219256" cy="5402072"/>
          </a:xfrm>
        </p:spPr>
        <p:txBody>
          <a:bodyPr rtlCol="0">
            <a:normAutofit/>
          </a:bodyPr>
          <a:lstStyle/>
          <a:p>
            <a:pPr marL="0" indent="0" fontAlgn="auto">
              <a:spcAft>
                <a:spcPts val="0"/>
              </a:spcAft>
              <a:buFont typeface="Wingdings 2" pitchFamily="18" charset="2"/>
              <a:buNone/>
              <a:defRPr/>
            </a:pPr>
            <a:endParaRPr lang="tr-TR" i="1" dirty="0" smtClean="0"/>
          </a:p>
          <a:p>
            <a:pPr marL="0" indent="0" fontAlgn="auto">
              <a:spcAft>
                <a:spcPts val="0"/>
              </a:spcAft>
              <a:buFont typeface="Wingdings 2" pitchFamily="18" charset="2"/>
              <a:buNone/>
              <a:defRPr/>
            </a:pPr>
            <a:r>
              <a:rPr lang="tr-TR" i="1" dirty="0" smtClean="0">
                <a:solidFill>
                  <a:schemeClr val="bg1"/>
                </a:solidFill>
              </a:rPr>
              <a:t>“</a:t>
            </a:r>
            <a:r>
              <a:rPr lang="tr-TR" i="1" dirty="0">
                <a:solidFill>
                  <a:schemeClr val="bg1"/>
                </a:solidFill>
              </a:rPr>
              <a:t>Öğrendim ki</a:t>
            </a:r>
            <a:r>
              <a:rPr lang="tr-TR" i="1" dirty="0" smtClean="0">
                <a:solidFill>
                  <a:schemeClr val="bg1"/>
                </a:solidFill>
              </a:rPr>
              <a:t>,</a:t>
            </a:r>
            <a:endParaRPr lang="tr-TR" dirty="0">
              <a:solidFill>
                <a:schemeClr val="bg1"/>
              </a:solidFill>
            </a:endParaRPr>
          </a:p>
          <a:p>
            <a:pPr marL="0" indent="0" fontAlgn="auto">
              <a:spcAft>
                <a:spcPts val="0"/>
              </a:spcAft>
              <a:buFont typeface="Wingdings 2" pitchFamily="18" charset="2"/>
              <a:buNone/>
              <a:defRPr/>
            </a:pPr>
            <a:r>
              <a:rPr lang="tr-TR" i="1" dirty="0">
                <a:solidFill>
                  <a:schemeClr val="bg1"/>
                </a:solidFill>
              </a:rPr>
              <a:t>İnsanların başına ne geldiği değil,</a:t>
            </a:r>
            <a:endParaRPr lang="tr-TR" dirty="0">
              <a:solidFill>
                <a:schemeClr val="bg1"/>
              </a:solidFill>
            </a:endParaRPr>
          </a:p>
          <a:p>
            <a:pPr marL="0" indent="0" fontAlgn="auto">
              <a:spcAft>
                <a:spcPts val="0"/>
              </a:spcAft>
              <a:buFont typeface="Wingdings 2" pitchFamily="18" charset="2"/>
              <a:buNone/>
              <a:defRPr/>
            </a:pPr>
            <a:r>
              <a:rPr lang="tr-TR" i="1" dirty="0">
                <a:solidFill>
                  <a:schemeClr val="bg1"/>
                </a:solidFill>
              </a:rPr>
              <a:t>O durumda ne yaptıkları  önemli.”</a:t>
            </a:r>
            <a:endParaRPr lang="tr-TR" dirty="0">
              <a:solidFill>
                <a:schemeClr val="bg1"/>
              </a:solidFill>
            </a:endParaRPr>
          </a:p>
          <a:p>
            <a:pPr marL="0" indent="0" algn="r" fontAlgn="auto">
              <a:spcAft>
                <a:spcPts val="0"/>
              </a:spcAft>
              <a:buFont typeface="Wingdings 2" pitchFamily="18" charset="2"/>
              <a:buNone/>
              <a:defRPr/>
            </a:pPr>
            <a:r>
              <a:rPr lang="tr-TR" i="1" dirty="0">
                <a:solidFill>
                  <a:schemeClr val="bg1"/>
                </a:solidFill>
              </a:rPr>
              <a:t>Ataol Behramoğlu</a:t>
            </a:r>
            <a:endParaRPr lang="tr-TR" dirty="0">
              <a:solidFill>
                <a:schemeClr val="bg1"/>
              </a:solidFill>
            </a:endParaRPr>
          </a:p>
          <a:p>
            <a:pPr fontAlgn="auto">
              <a:spcAft>
                <a:spcPts val="0"/>
              </a:spcAft>
              <a:buFont typeface="Arial" pitchFamily="34" charset="0"/>
              <a:buChar char="•"/>
              <a:defRPr/>
            </a:pPr>
            <a:endParaRPr lang="tr-TR" dirty="0"/>
          </a:p>
          <a:p>
            <a:pPr fontAlgn="auto">
              <a:spcAft>
                <a:spcPts val="0"/>
              </a:spcAft>
              <a:buFont typeface="Arial" pitchFamily="34" charset="0"/>
              <a:buChar char="•"/>
              <a:defRPr/>
            </a:pPr>
            <a:endParaRPr lang="tr-TR" dirty="0"/>
          </a:p>
        </p:txBody>
      </p:sp>
      <p:sp>
        <p:nvSpPr>
          <p:cNvPr id="3074" name="AutoShape 2" descr="Sentezlenen Mutluluk 'Özge Kahveci' - Medya Çuvalı - Sanat, Düşünce ve  Bilim Dünyas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3076" name="AutoShape 4" descr="Sentezlenen Mutluluk 'Özge Kahveci' - Medya Çuvalı - Sanat, Düşünce ve  Bilim Dünyas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3078" name="AutoShape 6" descr="Mutlu Aile Resmi Çizim Çocuklar Stok Fotoğraf | FreeImag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3079" name="Picture 7" descr="C:\Users\salon\Desktop\MTLU.jpg"/>
          <p:cNvPicPr>
            <a:picLocks noChangeAspect="1" noChangeArrowheads="1"/>
          </p:cNvPicPr>
          <p:nvPr/>
        </p:nvPicPr>
        <p:blipFill>
          <a:blip r:embed="rId2" cstate="print"/>
          <a:srcRect/>
          <a:stretch>
            <a:fillRect/>
          </a:stretch>
        </p:blipFill>
        <p:spPr bwMode="auto">
          <a:xfrm>
            <a:off x="7036693" y="0"/>
            <a:ext cx="2107307" cy="2514600"/>
          </a:xfrm>
          <a:prstGeom prst="rect">
            <a:avLst/>
          </a:prstGeom>
          <a:noFill/>
        </p:spPr>
      </p:pic>
      <p:pic>
        <p:nvPicPr>
          <p:cNvPr id="3080" name="Picture 8" descr="C:\Users\salon\Desktop\GÖK.jpg"/>
          <p:cNvPicPr>
            <a:picLocks noChangeAspect="1" noChangeArrowheads="1"/>
          </p:cNvPicPr>
          <p:nvPr/>
        </p:nvPicPr>
        <p:blipFill>
          <a:blip r:embed="rId3" cstate="print"/>
          <a:srcRect/>
          <a:stretch>
            <a:fillRect/>
          </a:stretch>
        </p:blipFill>
        <p:spPr bwMode="auto">
          <a:xfrm>
            <a:off x="0" y="4797152"/>
            <a:ext cx="9144000" cy="2060848"/>
          </a:xfrm>
          <a:prstGeom prst="rect">
            <a:avLst/>
          </a:prstGeom>
          <a:noFill/>
        </p:spPr>
      </p:pic>
      <p:pic>
        <p:nvPicPr>
          <p:cNvPr id="9" name="Picture 8" descr="C:\Users\salon\Desktop\GÖK.jpg"/>
          <p:cNvPicPr>
            <a:picLocks noChangeAspect="1" noChangeArrowheads="1"/>
          </p:cNvPicPr>
          <p:nvPr/>
        </p:nvPicPr>
        <p:blipFill>
          <a:blip r:embed="rId3" cstate="print"/>
          <a:srcRect/>
          <a:stretch>
            <a:fillRect/>
          </a:stretch>
        </p:blipFill>
        <p:spPr bwMode="auto">
          <a:xfrm>
            <a:off x="0" y="0"/>
            <a:ext cx="6372200" cy="141277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rtlCol="0">
            <a:normAutofit/>
          </a:bodyPr>
          <a:lstStyle/>
          <a:p>
            <a:pPr fontAlgn="auto">
              <a:spcAft>
                <a:spcPts val="0"/>
              </a:spcAft>
              <a:defRPr/>
            </a:pPr>
            <a:endParaRPr lang="tr-TR" dirty="0" smtClean="0">
              <a:solidFill>
                <a:schemeClr val="tx2">
                  <a:satMod val="130000"/>
                </a:schemeClr>
              </a:solidFill>
            </a:endParaRPr>
          </a:p>
        </p:txBody>
      </p:sp>
      <p:sp>
        <p:nvSpPr>
          <p:cNvPr id="48131" name="Rectangle 3"/>
          <p:cNvSpPr>
            <a:spLocks noGrp="1" noChangeArrowheads="1"/>
          </p:cNvSpPr>
          <p:nvPr>
            <p:ph idx="1"/>
          </p:nvPr>
        </p:nvSpPr>
        <p:spPr/>
        <p:txBody>
          <a:bodyPr/>
          <a:lstStyle/>
          <a:p>
            <a:endParaRPr lang="tr-TR" smtClean="0"/>
          </a:p>
        </p:txBody>
      </p:sp>
      <p:pic>
        <p:nvPicPr>
          <p:cNvPr id="48132" name="Picture 5" descr="aile-24"/>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48133" name="Text Box 6"/>
          <p:cNvSpPr txBox="1">
            <a:spLocks noChangeArrowheads="1"/>
          </p:cNvSpPr>
          <p:nvPr/>
        </p:nvSpPr>
        <p:spPr bwMode="auto">
          <a:xfrm>
            <a:off x="6084888" y="476250"/>
            <a:ext cx="2735262" cy="2077492"/>
          </a:xfrm>
          <a:prstGeom prst="rect">
            <a:avLst/>
          </a:prstGeom>
          <a:noFill/>
          <a:ln w="9525">
            <a:noFill/>
            <a:miter lim="800000"/>
            <a:headEnd/>
            <a:tailEnd/>
          </a:ln>
        </p:spPr>
        <p:txBody>
          <a:bodyPr>
            <a:spAutoFit/>
          </a:bodyPr>
          <a:lstStyle/>
          <a:p>
            <a:pPr algn="ctr">
              <a:spcBef>
                <a:spcPct val="50000"/>
              </a:spcBef>
            </a:pPr>
            <a:r>
              <a:rPr lang="tr-TR" sz="2800" b="1" i="1" dirty="0">
                <a:solidFill>
                  <a:schemeClr val="accent1">
                    <a:lumMod val="75000"/>
                  </a:schemeClr>
                </a:solidFill>
                <a:latin typeface="Comic Sans MS" pitchFamily="66" charset="0"/>
              </a:rPr>
              <a:t>Katılımınız için TEŞEKKÜRLER… </a:t>
            </a:r>
          </a:p>
          <a:p>
            <a:pPr algn="ctr">
              <a:spcBef>
                <a:spcPct val="50000"/>
              </a:spcBef>
            </a:pPr>
            <a:r>
              <a:rPr lang="tr-TR" b="1" i="1" dirty="0">
                <a:solidFill>
                  <a:schemeClr val="accent1">
                    <a:lumMod val="75000"/>
                  </a:schemeClr>
                </a:solidFill>
                <a:latin typeface="Comic Sans MS" pitchFamily="66" charset="0"/>
              </a:rPr>
              <a:t>Fevzi Çakmak İlkokulu Rehberlik Servisi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a:bodyPr>
          <a:lstStyle/>
          <a:p>
            <a:pPr algn="ctr" fontAlgn="auto">
              <a:spcAft>
                <a:spcPts val="0"/>
              </a:spcAft>
              <a:defRPr/>
            </a:pPr>
            <a:r>
              <a:rPr lang="tr-TR" b="1" dirty="0" smtClean="0"/>
              <a:t>PSİKOLOJİK SAĞLAMLIK NEDİR?</a:t>
            </a:r>
            <a:endParaRPr lang="tr-TR" b="1" dirty="0"/>
          </a:p>
        </p:txBody>
      </p:sp>
      <p:sp>
        <p:nvSpPr>
          <p:cNvPr id="32771" name="İçerik Yer Tutucusu 2"/>
          <p:cNvSpPr>
            <a:spLocks noGrp="1"/>
          </p:cNvSpPr>
          <p:nvPr>
            <p:ph idx="1"/>
          </p:nvPr>
        </p:nvSpPr>
        <p:spPr/>
        <p:txBody>
          <a:bodyPr/>
          <a:lstStyle/>
          <a:p>
            <a:endParaRPr lang="tr-TR" b="1" dirty="0" smtClean="0">
              <a:solidFill>
                <a:schemeClr val="bg1"/>
              </a:solidFill>
            </a:endParaRPr>
          </a:p>
          <a:p>
            <a:pPr>
              <a:buNone/>
            </a:pPr>
            <a:endParaRPr lang="tr-TR" b="1" dirty="0" smtClean="0">
              <a:solidFill>
                <a:schemeClr val="bg1"/>
              </a:solidFill>
            </a:endParaRPr>
          </a:p>
          <a:p>
            <a:r>
              <a:rPr lang="tr-TR" b="1" dirty="0" smtClean="0">
                <a:solidFill>
                  <a:schemeClr val="bg1"/>
                </a:solidFill>
              </a:rPr>
              <a:t>Psikolojik sağlamlık</a:t>
            </a:r>
            <a:r>
              <a:rPr lang="tr-TR" dirty="0" smtClean="0">
                <a:solidFill>
                  <a:schemeClr val="bg1"/>
                </a:solidFill>
              </a:rPr>
              <a:t>, zor koşullara karşın kişinin bu olumsuz koşulların üstesinden başarıyla gelebilme ve uyum sağlayabilme yeteneği anlamına gelmektedir.  </a:t>
            </a:r>
          </a:p>
          <a:p>
            <a:endParaRPr lang="tr-TR" dirty="0" smtClean="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a:bodyPr>
          <a:lstStyle/>
          <a:p>
            <a:pPr algn="ctr" fontAlgn="auto">
              <a:spcAft>
                <a:spcPts val="0"/>
              </a:spcAft>
              <a:defRPr/>
            </a:pPr>
            <a:r>
              <a:rPr lang="tr-TR" b="1" dirty="0" smtClean="0"/>
              <a:t>PSİKOLOJİK SAĞLAMLIK NEDİR?</a:t>
            </a:r>
            <a:endParaRPr lang="tr-TR" b="1" dirty="0"/>
          </a:p>
        </p:txBody>
      </p:sp>
      <p:sp>
        <p:nvSpPr>
          <p:cNvPr id="33795" name="İçerik Yer Tutucusu 2"/>
          <p:cNvSpPr>
            <a:spLocks noGrp="1"/>
          </p:cNvSpPr>
          <p:nvPr>
            <p:ph idx="1"/>
          </p:nvPr>
        </p:nvSpPr>
        <p:spPr/>
        <p:txBody>
          <a:bodyPr/>
          <a:lstStyle/>
          <a:p>
            <a:pPr>
              <a:buFont typeface="Wingdings 2" pitchFamily="18" charset="2"/>
              <a:buNone/>
            </a:pPr>
            <a:r>
              <a:rPr lang="tr-TR" dirty="0" smtClean="0"/>
              <a:t>   </a:t>
            </a:r>
            <a:r>
              <a:rPr lang="tr-TR" dirty="0" smtClean="0">
                <a:solidFill>
                  <a:schemeClr val="bg1"/>
                </a:solidFill>
              </a:rPr>
              <a:t>Psikolojik sağlamlığı yüksek bireyler olumsuz  yaşam olaylarından , travmalardan öğrenerek ve gelişerek çıkabilirler. Ayrıca bireyin psikolojik sağlamlığı genetik, kültürel ve yaşantısal faktörlerden fazlasıyla etkilenebilir</a:t>
            </a:r>
          </a:p>
          <a:p>
            <a:endParaRPr lang="tr-TR" dirty="0" smtClean="0">
              <a:solidFill>
                <a:schemeClr val="bg1"/>
              </a:solidFill>
            </a:endParaRPr>
          </a:p>
        </p:txBody>
      </p:sp>
      <p:pic>
        <p:nvPicPr>
          <p:cNvPr id="33796" name="Picture 2"/>
          <p:cNvPicPr>
            <a:picLocks noChangeAspect="1" noChangeArrowheads="1"/>
          </p:cNvPicPr>
          <p:nvPr/>
        </p:nvPicPr>
        <p:blipFill>
          <a:blip r:embed="rId2" cstate="print"/>
          <a:srcRect/>
          <a:stretch>
            <a:fillRect/>
          </a:stretch>
        </p:blipFill>
        <p:spPr bwMode="auto">
          <a:xfrm>
            <a:off x="3995936" y="4775886"/>
            <a:ext cx="4020939" cy="18090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8313" y="765175"/>
            <a:ext cx="8229600" cy="1157288"/>
          </a:xfrm>
        </p:spPr>
        <p:txBody>
          <a:bodyPr rtlCol="0">
            <a:normAutofit fontScale="90000"/>
          </a:bodyPr>
          <a:lstStyle/>
          <a:p>
            <a:pPr algn="ctr" fontAlgn="auto">
              <a:spcAft>
                <a:spcPts val="0"/>
              </a:spcAft>
              <a:defRPr/>
            </a:pPr>
            <a:r>
              <a:rPr lang="tr-TR" b="1" dirty="0" smtClean="0"/>
              <a:t>PSİKOLOJİK SAĞLAMLIĞI DAHA YAKINDAN TANIYALIM</a:t>
            </a:r>
            <a:r>
              <a:rPr lang="tr-TR" b="1" dirty="0"/>
              <a:t> </a:t>
            </a:r>
            <a:br>
              <a:rPr lang="tr-TR" b="1" dirty="0"/>
            </a:br>
            <a:endParaRPr lang="tr-TR" b="1" dirty="0"/>
          </a:p>
        </p:txBody>
      </p:sp>
      <p:sp>
        <p:nvSpPr>
          <p:cNvPr id="34819" name="İçerik Yer Tutucusu 2"/>
          <p:cNvSpPr>
            <a:spLocks noGrp="1"/>
          </p:cNvSpPr>
          <p:nvPr>
            <p:ph idx="1"/>
          </p:nvPr>
        </p:nvSpPr>
        <p:spPr/>
        <p:txBody>
          <a:bodyPr/>
          <a:lstStyle/>
          <a:p>
            <a:endParaRPr lang="tr-TR" dirty="0" smtClean="0"/>
          </a:p>
          <a:p>
            <a:pPr algn="just"/>
            <a:endParaRPr lang="tr-TR" dirty="0" smtClean="0"/>
          </a:p>
          <a:p>
            <a:pPr algn="just"/>
            <a:r>
              <a:rPr lang="tr-TR" dirty="0" smtClean="0">
                <a:solidFill>
                  <a:schemeClr val="bg1"/>
                </a:solidFill>
              </a:rPr>
              <a:t>Vücudumuz her nasıl üşüttüğünde, bitkin düştüğünde hastalanabiliyorsa, ruh sağlığımız da örseleyici yaşantılar geçirdiğinde bozulabilir. Bu durum da tıpkı bedenimizin hasta olması kadar normal bir durumdur. </a:t>
            </a:r>
          </a:p>
          <a:p>
            <a:endParaRPr lang="tr-T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288" y="908050"/>
            <a:ext cx="8229600" cy="990600"/>
          </a:xfrm>
        </p:spPr>
        <p:txBody>
          <a:bodyPr rtlCol="0">
            <a:normAutofit fontScale="90000"/>
          </a:bodyPr>
          <a:lstStyle/>
          <a:p>
            <a:pPr algn="ctr" fontAlgn="auto">
              <a:spcAft>
                <a:spcPts val="0"/>
              </a:spcAft>
              <a:defRPr/>
            </a:pPr>
            <a:r>
              <a:rPr lang="tr-TR" b="1" dirty="0" smtClean="0"/>
              <a:t>PSİKOLOJİK SAĞLAMLIĞI DAHA YAKINDAN TANIYALIM </a:t>
            </a:r>
            <a:br>
              <a:rPr lang="tr-TR" b="1" dirty="0" smtClean="0"/>
            </a:br>
            <a:endParaRPr lang="tr-TR" b="1" dirty="0"/>
          </a:p>
        </p:txBody>
      </p:sp>
      <p:sp>
        <p:nvSpPr>
          <p:cNvPr id="35843" name="İçerik Yer Tutucusu 2"/>
          <p:cNvSpPr>
            <a:spLocks noGrp="1"/>
          </p:cNvSpPr>
          <p:nvPr>
            <p:ph idx="1"/>
          </p:nvPr>
        </p:nvSpPr>
        <p:spPr/>
        <p:txBody>
          <a:bodyPr/>
          <a:lstStyle/>
          <a:p>
            <a:pPr algn="just">
              <a:buNone/>
            </a:pPr>
            <a:endParaRPr lang="tr-TR" dirty="0" smtClean="0"/>
          </a:p>
          <a:p>
            <a:pPr algn="just"/>
            <a:r>
              <a:rPr lang="tr-TR" dirty="0" smtClean="0">
                <a:solidFill>
                  <a:schemeClr val="bg1"/>
                </a:solidFill>
              </a:rPr>
              <a:t>Uyku düzenimizin olması, dengeli beslenme, kaliteli sosyal çevremizin olması, olaylara iyimser bakış açısıyla yaklaşmak ve bu yaşantılardan ders çıkarma eğilimi göstermek gibi unsurların olması olumsuz yaşantılara karşı psikolojik sağlamlığımızı korur. </a:t>
            </a:r>
          </a:p>
          <a:p>
            <a:endParaRPr lang="tr-T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60350"/>
            <a:ext cx="8964488" cy="1584325"/>
          </a:xfrm>
          <a:solidFill>
            <a:srgbClr val="FFFF00"/>
          </a:solidFill>
        </p:spPr>
        <p:txBody>
          <a:bodyPr rtlCol="0">
            <a:noAutofit/>
          </a:bodyPr>
          <a:lstStyle/>
          <a:p>
            <a:pPr algn="ctr" fontAlgn="auto">
              <a:spcAft>
                <a:spcPts val="0"/>
              </a:spcAft>
              <a:buFont typeface="Wingdings" pitchFamily="2" charset="2"/>
              <a:buChar char="§"/>
              <a:defRPr/>
            </a:pPr>
            <a:r>
              <a:rPr lang="tr-TR" sz="2800" dirty="0" smtClean="0"/>
              <a:t>Ancak bu olumsuz yaşantılarla baş edemediğimizi düşündüğümüzde profesyonel destek almak gerekebilir.</a:t>
            </a:r>
            <a:br>
              <a:rPr lang="tr-TR" sz="2800" dirty="0" smtClean="0"/>
            </a:br>
            <a:endParaRPr lang="tr-TR" sz="2800" dirty="0"/>
          </a:p>
        </p:txBody>
      </p:sp>
      <p:sp>
        <p:nvSpPr>
          <p:cNvPr id="36867" name="İçerik Yer Tutucusu 2"/>
          <p:cNvSpPr>
            <a:spLocks noGrp="1"/>
          </p:cNvSpPr>
          <p:nvPr>
            <p:ph idx="1"/>
          </p:nvPr>
        </p:nvSpPr>
        <p:spPr>
          <a:xfrm>
            <a:off x="1187450" y="1557338"/>
            <a:ext cx="7499350" cy="4043362"/>
          </a:xfrm>
        </p:spPr>
        <p:txBody>
          <a:bodyPr>
            <a:normAutofit fontScale="92500" lnSpcReduction="10000"/>
          </a:bodyPr>
          <a:lstStyle/>
          <a:p>
            <a:endParaRPr lang="tr-TR" b="1" dirty="0" smtClean="0"/>
          </a:p>
          <a:p>
            <a:r>
              <a:rPr lang="tr-TR" b="1" dirty="0" smtClean="0">
                <a:solidFill>
                  <a:schemeClr val="bg1"/>
                </a:solidFill>
              </a:rPr>
              <a:t>HANGİ     DURUMLARDA     DESTEK ALMALIYIZ?</a:t>
            </a:r>
          </a:p>
          <a:p>
            <a:r>
              <a:rPr lang="tr-TR" dirty="0" smtClean="0">
                <a:solidFill>
                  <a:schemeClr val="bg1"/>
                </a:solidFill>
              </a:rPr>
              <a:t>Olumsuz yaşantılar ve travmalar herkesin başına gelebilir ancak her insan bu olaylara farklı tepkiler verir. Üzüntü, kaygı, stres ve korkuyu hepimiz deneyimleriz ancak çoğu kez zamanla etkisi azalır ve baş edebiliriz. </a:t>
            </a:r>
          </a:p>
          <a:p>
            <a:endParaRPr lang="tr-TR" dirty="0" smtClean="0">
              <a:solidFill>
                <a:schemeClr val="bg1"/>
              </a:solidFill>
            </a:endParaRPr>
          </a:p>
        </p:txBody>
      </p:sp>
      <p:pic>
        <p:nvPicPr>
          <p:cNvPr id="36868" name="Resim 3"/>
          <p:cNvPicPr>
            <a:picLocks noChangeAspect="1"/>
          </p:cNvPicPr>
          <p:nvPr/>
        </p:nvPicPr>
        <p:blipFill>
          <a:blip r:embed="rId2" cstate="print"/>
          <a:srcRect/>
          <a:stretch>
            <a:fillRect/>
          </a:stretch>
        </p:blipFill>
        <p:spPr bwMode="auto">
          <a:xfrm>
            <a:off x="6156325" y="5157788"/>
            <a:ext cx="2987675" cy="1700212"/>
          </a:xfrm>
          <a:prstGeom prst="rect">
            <a:avLst/>
          </a:prstGeom>
          <a:noFill/>
          <a:ln w="9525">
            <a:noFill/>
            <a:miter lim="800000"/>
            <a:headEnd/>
            <a:tailEnd/>
          </a:ln>
        </p:spPr>
      </p:pic>
      <p:pic>
        <p:nvPicPr>
          <p:cNvPr id="36869" name="Picture 2" descr="Blog_psikoterapi-yardimi-almaliyim_Screenshot_20181205-070746_Instagram"/>
          <p:cNvPicPr>
            <a:picLocks noChangeAspect="1" noChangeArrowheads="1"/>
          </p:cNvPicPr>
          <p:nvPr/>
        </p:nvPicPr>
        <p:blipFill>
          <a:blip r:embed="rId3" cstate="print"/>
          <a:srcRect/>
          <a:stretch>
            <a:fillRect/>
          </a:stretch>
        </p:blipFill>
        <p:spPr bwMode="auto">
          <a:xfrm>
            <a:off x="0" y="5373688"/>
            <a:ext cx="3492500"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8313" y="981075"/>
            <a:ext cx="8229600" cy="1143000"/>
          </a:xfrm>
        </p:spPr>
        <p:txBody>
          <a:bodyPr rtlCol="0">
            <a:normAutofit fontScale="90000"/>
          </a:bodyPr>
          <a:lstStyle/>
          <a:p>
            <a:pPr algn="ctr" fontAlgn="auto">
              <a:spcAft>
                <a:spcPts val="0"/>
              </a:spcAft>
              <a:defRPr/>
            </a:pPr>
            <a:r>
              <a:rPr lang="tr-TR" b="1" dirty="0" smtClean="0"/>
              <a:t>HANGİ    DURUMLARDA      DESTEK ALMALIYIZ?</a:t>
            </a:r>
            <a:br>
              <a:rPr lang="tr-TR" b="1" dirty="0" smtClean="0"/>
            </a:br>
            <a:r>
              <a:rPr lang="tr-TR" dirty="0" smtClean="0"/>
              <a:t> </a:t>
            </a:r>
            <a:br>
              <a:rPr lang="tr-TR" dirty="0" smtClean="0"/>
            </a:br>
            <a:endParaRPr lang="tr-TR" dirty="0"/>
          </a:p>
        </p:txBody>
      </p:sp>
      <p:sp>
        <p:nvSpPr>
          <p:cNvPr id="37891" name="İçerik Yer Tutucusu 2"/>
          <p:cNvSpPr>
            <a:spLocks noGrp="1"/>
          </p:cNvSpPr>
          <p:nvPr>
            <p:ph idx="1"/>
          </p:nvPr>
        </p:nvSpPr>
        <p:spPr>
          <a:xfrm>
            <a:off x="539750" y="1447800"/>
            <a:ext cx="8394700" cy="4800600"/>
          </a:xfrm>
        </p:spPr>
        <p:txBody>
          <a:bodyPr/>
          <a:lstStyle/>
          <a:p>
            <a:pPr algn="just">
              <a:buFont typeface="Wingdings" pitchFamily="2" charset="2"/>
              <a:buChar char="§"/>
            </a:pPr>
            <a:r>
              <a:rPr lang="tr-TR" sz="2400" dirty="0" smtClean="0">
                <a:solidFill>
                  <a:schemeClr val="bg1"/>
                </a:solidFill>
              </a:rPr>
              <a:t>Ancak bazı durumlarda bu yaşantılarla baş etmekte zorlanırız ve günlük yaşantımızın işleyişi bozulmaya başlar. Böyle durumlarda uzman desteği almakta fayda vardır. </a:t>
            </a:r>
          </a:p>
          <a:p>
            <a:pPr algn="just">
              <a:buFont typeface="Wingdings" pitchFamily="2" charset="2"/>
              <a:buChar char="§"/>
            </a:pPr>
            <a:r>
              <a:rPr lang="tr-TR" sz="2400" dirty="0" smtClean="0">
                <a:solidFill>
                  <a:schemeClr val="bg1"/>
                </a:solidFill>
              </a:rPr>
              <a:t>Baş edemediğiniz bir durumla karşılaştığınızda okuldaki psikolojik danışma ve rehberlik servisinden yardım isteyebilirsiniz.</a:t>
            </a:r>
          </a:p>
          <a:p>
            <a:pPr algn="just">
              <a:buFont typeface="Wingdings" pitchFamily="2" charset="2"/>
              <a:buChar char="§"/>
            </a:pPr>
            <a:r>
              <a:rPr lang="tr-TR" sz="2400" dirty="0" smtClean="0">
                <a:solidFill>
                  <a:schemeClr val="bg1"/>
                </a:solidFill>
              </a:rPr>
              <a:t>Hastanelerde psikolog ve </a:t>
            </a:r>
            <a:r>
              <a:rPr lang="tr-TR" sz="2400" dirty="0" err="1" smtClean="0">
                <a:solidFill>
                  <a:schemeClr val="bg1"/>
                </a:solidFill>
              </a:rPr>
              <a:t>psikiyatristlerden</a:t>
            </a:r>
            <a:r>
              <a:rPr lang="tr-TR" sz="2400" dirty="0" smtClean="0">
                <a:solidFill>
                  <a:schemeClr val="bg1"/>
                </a:solidFill>
              </a:rPr>
              <a:t> destek alabilirsiniz. Ayrıca yaşadığınız bölgedeki rehberlik araştırma merkezinde psikolojik danışmanlardan uzman desteği alabilirsiniz.</a:t>
            </a:r>
          </a:p>
          <a:p>
            <a:pPr algn="just"/>
            <a:endParaRPr lang="tr-TR" dirty="0" smtClean="0"/>
          </a:p>
          <a:p>
            <a:endParaRPr lang="tr-TR" dirty="0" smtClean="0"/>
          </a:p>
          <a:p>
            <a:endParaRPr lang="tr-TR" dirty="0" smtClean="0"/>
          </a:p>
        </p:txBody>
      </p:sp>
      <p:pic>
        <p:nvPicPr>
          <p:cNvPr id="37892" name="Picture 2"/>
          <p:cNvPicPr>
            <a:picLocks noChangeAspect="1" noChangeArrowheads="1"/>
          </p:cNvPicPr>
          <p:nvPr/>
        </p:nvPicPr>
        <p:blipFill>
          <a:blip r:embed="rId2" cstate="print"/>
          <a:srcRect/>
          <a:stretch>
            <a:fillRect/>
          </a:stretch>
        </p:blipFill>
        <p:spPr bwMode="auto">
          <a:xfrm>
            <a:off x="5867400" y="5589588"/>
            <a:ext cx="3278188" cy="12684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a:bodyPr>
          <a:lstStyle/>
          <a:p>
            <a:pPr algn="ctr" fontAlgn="auto">
              <a:spcAft>
                <a:spcPts val="0"/>
              </a:spcAft>
              <a:defRPr/>
            </a:pPr>
            <a:r>
              <a:rPr lang="tr-TR" b="1" dirty="0" smtClean="0"/>
              <a:t>PSİKOLOJİK SAĞLAMLIKTA KORUYUCU FAKTÖRLER</a:t>
            </a:r>
            <a:endParaRPr lang="tr-TR" b="1" dirty="0"/>
          </a:p>
        </p:txBody>
      </p:sp>
      <p:sp>
        <p:nvSpPr>
          <p:cNvPr id="38915" name="İçerik Yer Tutucusu 2"/>
          <p:cNvSpPr>
            <a:spLocks noGrp="1"/>
          </p:cNvSpPr>
          <p:nvPr>
            <p:ph idx="1"/>
          </p:nvPr>
        </p:nvSpPr>
        <p:spPr/>
        <p:txBody>
          <a:bodyPr>
            <a:normAutofit/>
          </a:bodyPr>
          <a:lstStyle/>
          <a:p>
            <a:pPr>
              <a:spcBef>
                <a:spcPct val="0"/>
              </a:spcBef>
              <a:buFont typeface="Wingdings" pitchFamily="2" charset="2"/>
              <a:buChar char="Ø"/>
            </a:pPr>
            <a:r>
              <a:rPr lang="tr-TR" sz="2400" dirty="0" smtClean="0">
                <a:solidFill>
                  <a:schemeClr val="bg1"/>
                </a:solidFill>
              </a:rPr>
              <a:t>Akademik başarı </a:t>
            </a:r>
          </a:p>
          <a:p>
            <a:pPr>
              <a:spcBef>
                <a:spcPct val="0"/>
              </a:spcBef>
              <a:buFont typeface="Wingdings" pitchFamily="2" charset="2"/>
              <a:buChar char="Ø"/>
            </a:pPr>
            <a:r>
              <a:rPr lang="tr-TR" sz="2400" dirty="0" smtClean="0">
                <a:solidFill>
                  <a:schemeClr val="bg1"/>
                </a:solidFill>
              </a:rPr>
              <a:t>Olumlu sosyal ilişkiler / sosyal yeterlik </a:t>
            </a:r>
          </a:p>
          <a:p>
            <a:pPr>
              <a:spcBef>
                <a:spcPct val="0"/>
              </a:spcBef>
              <a:buFont typeface="Wingdings" pitchFamily="2" charset="2"/>
              <a:buChar char="Ø"/>
            </a:pPr>
            <a:r>
              <a:rPr lang="tr-TR" sz="2400" dirty="0" smtClean="0">
                <a:solidFill>
                  <a:schemeClr val="bg1"/>
                </a:solidFill>
              </a:rPr>
              <a:t>Düşük duygusal problemler ya da semptomlar</a:t>
            </a:r>
          </a:p>
          <a:p>
            <a:pPr>
              <a:spcBef>
                <a:spcPct val="0"/>
              </a:spcBef>
              <a:buFont typeface="Wingdings" pitchFamily="2" charset="2"/>
              <a:buChar char="Ø"/>
            </a:pPr>
            <a:r>
              <a:rPr lang="tr-TR" sz="2400" dirty="0" smtClean="0">
                <a:solidFill>
                  <a:schemeClr val="bg1"/>
                </a:solidFill>
              </a:rPr>
              <a:t>Düşük davranış problemleri </a:t>
            </a:r>
          </a:p>
          <a:p>
            <a:pPr>
              <a:spcBef>
                <a:spcPct val="0"/>
              </a:spcBef>
              <a:buFont typeface="Wingdings" pitchFamily="2" charset="2"/>
              <a:buChar char="Ø"/>
            </a:pPr>
            <a:r>
              <a:rPr lang="tr-TR" sz="2400" dirty="0" err="1" smtClean="0">
                <a:solidFill>
                  <a:schemeClr val="bg1"/>
                </a:solidFill>
              </a:rPr>
              <a:t>Psikososyal</a:t>
            </a:r>
            <a:r>
              <a:rPr lang="tr-TR" sz="2400" dirty="0" smtClean="0">
                <a:solidFill>
                  <a:schemeClr val="bg1"/>
                </a:solidFill>
              </a:rPr>
              <a:t> uyum bileşenlerinin varlığı </a:t>
            </a:r>
          </a:p>
          <a:p>
            <a:pPr>
              <a:buFont typeface="Wingdings" pitchFamily="2" charset="2"/>
              <a:buChar char="Ø"/>
            </a:pPr>
            <a:r>
              <a:rPr lang="tr-TR" sz="2400" dirty="0" smtClean="0">
                <a:solidFill>
                  <a:schemeClr val="bg1"/>
                </a:solidFill>
              </a:rPr>
              <a:t>İyimser bakış açısı</a:t>
            </a:r>
          </a:p>
          <a:p>
            <a:pPr>
              <a:buFont typeface="Wingdings" pitchFamily="2" charset="2"/>
              <a:buChar char="Ø"/>
            </a:pPr>
            <a:r>
              <a:rPr lang="tr-TR" sz="2400" dirty="0" smtClean="0">
                <a:solidFill>
                  <a:schemeClr val="bg1"/>
                </a:solidFill>
              </a:rPr>
              <a:t>Gelişmiş </a:t>
            </a:r>
            <a:r>
              <a:rPr lang="tr-TR" sz="2400" dirty="0" err="1" smtClean="0">
                <a:solidFill>
                  <a:schemeClr val="bg1"/>
                </a:solidFill>
              </a:rPr>
              <a:t>sosyo</a:t>
            </a:r>
            <a:r>
              <a:rPr lang="tr-TR" sz="2400" dirty="0" smtClean="0">
                <a:solidFill>
                  <a:schemeClr val="bg1"/>
                </a:solidFill>
              </a:rPr>
              <a:t>-ekonomik düzey</a:t>
            </a:r>
          </a:p>
          <a:p>
            <a:pPr>
              <a:buFont typeface="Wingdings" pitchFamily="2" charset="2"/>
              <a:buChar char="Ø"/>
            </a:pPr>
            <a:r>
              <a:rPr lang="tr-TR" sz="2400" dirty="0" smtClean="0">
                <a:solidFill>
                  <a:schemeClr val="bg1"/>
                </a:solidFill>
              </a:rPr>
              <a:t>Kendini ifade etme becerisi</a:t>
            </a:r>
          </a:p>
          <a:p>
            <a:pPr>
              <a:buFont typeface="Wingdings" pitchFamily="2" charset="2"/>
              <a:buChar char="Ø"/>
            </a:pPr>
            <a:r>
              <a:rPr lang="tr-TR" sz="2400" dirty="0" smtClean="0">
                <a:solidFill>
                  <a:schemeClr val="bg1"/>
                </a:solidFill>
              </a:rPr>
              <a:t>Yaşam hedeflerinin olması</a:t>
            </a:r>
          </a:p>
          <a:p>
            <a:pPr>
              <a:buFont typeface="Wingdings" pitchFamily="2" charset="2"/>
              <a:buChar char="Ø"/>
            </a:pPr>
            <a:r>
              <a:rPr lang="tr-TR" sz="2400" dirty="0" smtClean="0">
                <a:solidFill>
                  <a:schemeClr val="bg1"/>
                </a:solidFill>
              </a:rPr>
              <a:t>Geniş ilgi alanlarının olması</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a:bodyPr>
          <a:lstStyle/>
          <a:p>
            <a:pPr algn="ctr" fontAlgn="auto">
              <a:spcAft>
                <a:spcPts val="0"/>
              </a:spcAft>
              <a:defRPr/>
            </a:pPr>
            <a:r>
              <a:rPr lang="tr-TR" b="1" dirty="0" smtClean="0"/>
              <a:t>PSİKOLOJİK SAĞLAMLIKTA RİSK FAKTÖRLERİ</a:t>
            </a:r>
            <a:endParaRPr lang="tr-TR" b="1" dirty="0"/>
          </a:p>
        </p:txBody>
      </p:sp>
      <p:sp>
        <p:nvSpPr>
          <p:cNvPr id="3" name="İçerik Yer Tutucusu 2"/>
          <p:cNvSpPr>
            <a:spLocks noGrp="1"/>
          </p:cNvSpPr>
          <p:nvPr>
            <p:ph idx="1"/>
          </p:nvPr>
        </p:nvSpPr>
        <p:spPr/>
        <p:txBody>
          <a:bodyPr rtlCol="0">
            <a:normAutofit lnSpcReduction="10000"/>
          </a:bodyPr>
          <a:lstStyle/>
          <a:p>
            <a:pPr algn="just" fontAlgn="auto">
              <a:spcAft>
                <a:spcPts val="0"/>
              </a:spcAft>
              <a:buFont typeface="Wingdings" pitchFamily="2" charset="2"/>
              <a:buChar char="Ø"/>
              <a:defRPr/>
            </a:pPr>
            <a:r>
              <a:rPr lang="tr-TR" sz="2400" dirty="0" smtClean="0">
                <a:solidFill>
                  <a:schemeClr val="bg1"/>
                </a:solidFill>
              </a:rPr>
              <a:t>Erken </a:t>
            </a:r>
            <a:r>
              <a:rPr lang="tr-TR" sz="2400" dirty="0">
                <a:solidFill>
                  <a:schemeClr val="bg1"/>
                </a:solidFill>
              </a:rPr>
              <a:t>doğum </a:t>
            </a:r>
          </a:p>
          <a:p>
            <a:pPr algn="just" fontAlgn="auto">
              <a:spcAft>
                <a:spcPts val="0"/>
              </a:spcAft>
              <a:buFont typeface="Wingdings" pitchFamily="2" charset="2"/>
              <a:buChar char="Ø"/>
              <a:defRPr/>
            </a:pPr>
            <a:r>
              <a:rPr lang="tr-TR" sz="2400" dirty="0" smtClean="0">
                <a:solidFill>
                  <a:schemeClr val="bg1"/>
                </a:solidFill>
              </a:rPr>
              <a:t>Olumsuz </a:t>
            </a:r>
            <a:r>
              <a:rPr lang="tr-TR" sz="2400" dirty="0">
                <a:solidFill>
                  <a:schemeClr val="bg1"/>
                </a:solidFill>
              </a:rPr>
              <a:t>yaşam olayları </a:t>
            </a:r>
          </a:p>
          <a:p>
            <a:pPr algn="just" fontAlgn="auto">
              <a:spcAft>
                <a:spcPts val="0"/>
              </a:spcAft>
              <a:buFont typeface="Wingdings" pitchFamily="2" charset="2"/>
              <a:buChar char="Ø"/>
              <a:defRPr/>
            </a:pPr>
            <a:r>
              <a:rPr lang="tr-TR" sz="2400" dirty="0" smtClean="0">
                <a:solidFill>
                  <a:schemeClr val="bg1"/>
                </a:solidFill>
              </a:rPr>
              <a:t>Kronik </a:t>
            </a:r>
            <a:r>
              <a:rPr lang="tr-TR" sz="2400" dirty="0">
                <a:solidFill>
                  <a:schemeClr val="bg1"/>
                </a:solidFill>
              </a:rPr>
              <a:t>hastalıklar </a:t>
            </a:r>
          </a:p>
          <a:p>
            <a:pPr algn="just" fontAlgn="auto">
              <a:spcAft>
                <a:spcPts val="0"/>
              </a:spcAft>
              <a:buFont typeface="Wingdings" pitchFamily="2" charset="2"/>
              <a:buChar char="Ø"/>
              <a:defRPr/>
            </a:pPr>
            <a:r>
              <a:rPr lang="tr-TR" sz="2400" dirty="0" smtClean="0">
                <a:solidFill>
                  <a:schemeClr val="bg1"/>
                </a:solidFill>
              </a:rPr>
              <a:t>Ebeveynlerin </a:t>
            </a:r>
            <a:r>
              <a:rPr lang="tr-TR" sz="2400" dirty="0">
                <a:solidFill>
                  <a:schemeClr val="bg1"/>
                </a:solidFill>
              </a:rPr>
              <a:t>hastalığı ya da </a:t>
            </a:r>
            <a:r>
              <a:rPr lang="tr-TR" sz="2400" dirty="0" smtClean="0">
                <a:solidFill>
                  <a:schemeClr val="bg1"/>
                </a:solidFill>
              </a:rPr>
              <a:t>psikopatolojisi</a:t>
            </a:r>
          </a:p>
          <a:p>
            <a:pPr algn="just" fontAlgn="auto">
              <a:spcAft>
                <a:spcPts val="0"/>
              </a:spcAft>
              <a:buFont typeface="Wingdings" pitchFamily="2" charset="2"/>
              <a:buChar char="Ø"/>
              <a:defRPr/>
            </a:pPr>
            <a:r>
              <a:rPr lang="tr-TR" sz="2400" dirty="0" smtClean="0">
                <a:solidFill>
                  <a:schemeClr val="bg1"/>
                </a:solidFill>
              </a:rPr>
              <a:t>Çocukluk çağı travmaları</a:t>
            </a:r>
          </a:p>
          <a:p>
            <a:pPr algn="just" fontAlgn="auto">
              <a:spcAft>
                <a:spcPts val="0"/>
              </a:spcAft>
              <a:buFont typeface="Wingdings" pitchFamily="2" charset="2"/>
              <a:buChar char="Ø"/>
              <a:defRPr/>
            </a:pPr>
            <a:r>
              <a:rPr lang="tr-TR" sz="2400" dirty="0" smtClean="0">
                <a:solidFill>
                  <a:schemeClr val="bg1"/>
                </a:solidFill>
              </a:rPr>
              <a:t>Ebeveynlerin boşanması, ölümü ya da tek ebeveyn ile yaşamak </a:t>
            </a:r>
          </a:p>
          <a:p>
            <a:pPr fontAlgn="auto">
              <a:spcAft>
                <a:spcPts val="0"/>
              </a:spcAft>
              <a:buFont typeface="Wingdings" pitchFamily="2" charset="2"/>
              <a:buChar char="Ø"/>
              <a:defRPr/>
            </a:pPr>
            <a:r>
              <a:rPr lang="tr-TR" sz="2400" dirty="0" smtClean="0">
                <a:solidFill>
                  <a:schemeClr val="bg1"/>
                </a:solidFill>
              </a:rPr>
              <a:t>Ergenlik dönemde anne olma </a:t>
            </a:r>
          </a:p>
          <a:p>
            <a:pPr fontAlgn="auto">
              <a:spcAft>
                <a:spcPts val="0"/>
              </a:spcAft>
              <a:buFont typeface="Wingdings" pitchFamily="2" charset="2"/>
              <a:buChar char="Ø"/>
              <a:defRPr/>
            </a:pPr>
            <a:r>
              <a:rPr lang="tr-TR" sz="2400" dirty="0" smtClean="0">
                <a:solidFill>
                  <a:schemeClr val="bg1"/>
                </a:solidFill>
              </a:rPr>
              <a:t>Ekonomik zorluklar ve yoksulluk </a:t>
            </a:r>
          </a:p>
          <a:p>
            <a:pPr fontAlgn="auto">
              <a:spcAft>
                <a:spcPts val="0"/>
              </a:spcAft>
              <a:buFont typeface="Wingdings" pitchFamily="2" charset="2"/>
              <a:buChar char="Ø"/>
              <a:defRPr/>
            </a:pPr>
            <a:r>
              <a:rPr lang="tr-TR" sz="2400" dirty="0" smtClean="0">
                <a:solidFill>
                  <a:schemeClr val="bg1"/>
                </a:solidFill>
              </a:rPr>
              <a:t>Çocuk ihmali ve istismarı</a:t>
            </a:r>
          </a:p>
          <a:p>
            <a:pPr marL="0" indent="0" algn="just" fontAlgn="auto">
              <a:spcAft>
                <a:spcPts val="0"/>
              </a:spcAft>
              <a:buFont typeface="Wingdings" pitchFamily="2" charset="2"/>
              <a:buChar char="§"/>
              <a:defRPr/>
            </a:pPr>
            <a:r>
              <a:rPr lang="tr-TR" sz="2400" dirty="0" smtClean="0">
                <a:solidFill>
                  <a:schemeClr val="bg1"/>
                </a:solidFill>
              </a:rPr>
              <a:t> </a:t>
            </a:r>
            <a:endParaRPr lang="tr-TR" sz="2400" dirty="0">
              <a:solidFill>
                <a:schemeClr val="bg1"/>
              </a:solidFill>
            </a:endParaRPr>
          </a:p>
          <a:p>
            <a:pPr fontAlgn="auto">
              <a:spcAft>
                <a:spcPts val="0"/>
              </a:spcAft>
              <a:buFont typeface="Arial" pitchFamily="34" charset="0"/>
              <a:buChar char="•"/>
              <a:defRPr/>
            </a:pP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58</TotalTime>
  <Words>509</Words>
  <Application>Microsoft Office PowerPoint</Application>
  <PresentationFormat>Ekran Gösterisi (4:3)</PresentationFormat>
  <Paragraphs>81</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Canlı</vt:lpstr>
      <vt:lpstr>Slayt 1</vt:lpstr>
      <vt:lpstr>PSİKOLOJİK SAĞLAMLIK NEDİR?</vt:lpstr>
      <vt:lpstr>PSİKOLOJİK SAĞLAMLIK NEDİR?</vt:lpstr>
      <vt:lpstr>PSİKOLOJİK SAĞLAMLIĞI DAHA YAKINDAN TANIYALIM  </vt:lpstr>
      <vt:lpstr>PSİKOLOJİK SAĞLAMLIĞI DAHA YAKINDAN TANIYALIM  </vt:lpstr>
      <vt:lpstr>Ancak bu olumsuz yaşantılarla baş edemediğimizi düşündüğümüzde profesyonel destek almak gerekebilir. </vt:lpstr>
      <vt:lpstr>HANGİ    DURUMLARDA      DESTEK ALMALIYIZ?   </vt:lpstr>
      <vt:lpstr>PSİKOLOJİK SAĞLAMLIKTA KORUYUCU FAKTÖRLER</vt:lpstr>
      <vt:lpstr>PSİKOLOJİK SAĞLAMLIKTA RİSK FAKTÖRLERİ</vt:lpstr>
      <vt:lpstr>PSİKOLOJİK SAĞLAMLIĞI KORUMAK İÇİN;</vt:lpstr>
      <vt:lpstr>ANNE-BABALARA ÖNERİLER;</vt:lpstr>
      <vt:lpstr>ANNE-BABALARA ÖNERİLER;</vt:lpstr>
      <vt:lpstr>ANNE-BABALARA ÖNERİLER;</vt:lpstr>
      <vt:lpstr>Slayt 14</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PSİKOLOJİK SAĞLAMLIK</dc:title>
  <dc:creator>Gulay</dc:creator>
  <cp:lastModifiedBy>salon</cp:lastModifiedBy>
  <cp:revision>6</cp:revision>
  <dcterms:created xsi:type="dcterms:W3CDTF">2023-12-27T11:27:50Z</dcterms:created>
  <dcterms:modified xsi:type="dcterms:W3CDTF">2023-12-27T13:58:58Z</dcterms:modified>
</cp:coreProperties>
</file>